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7" r:id="rId1"/>
  </p:sldMasterIdLst>
  <p:notesMasterIdLst>
    <p:notesMasterId r:id="rId30"/>
  </p:notesMasterIdLst>
  <p:sldIdLst>
    <p:sldId id="256" r:id="rId2"/>
    <p:sldId id="331" r:id="rId3"/>
    <p:sldId id="357" r:id="rId4"/>
    <p:sldId id="333" r:id="rId5"/>
    <p:sldId id="334" r:id="rId6"/>
    <p:sldId id="308" r:id="rId7"/>
    <p:sldId id="283" r:id="rId8"/>
    <p:sldId id="282" r:id="rId9"/>
    <p:sldId id="335" r:id="rId10"/>
    <p:sldId id="337" r:id="rId11"/>
    <p:sldId id="339" r:id="rId12"/>
    <p:sldId id="338" r:id="rId13"/>
    <p:sldId id="336" r:id="rId14"/>
    <p:sldId id="343" r:id="rId15"/>
    <p:sldId id="360" r:id="rId16"/>
    <p:sldId id="342" r:id="rId17"/>
    <p:sldId id="348" r:id="rId18"/>
    <p:sldId id="349" r:id="rId19"/>
    <p:sldId id="351" r:id="rId20"/>
    <p:sldId id="355" r:id="rId21"/>
    <p:sldId id="354" r:id="rId22"/>
    <p:sldId id="352" r:id="rId23"/>
    <p:sldId id="356" r:id="rId24"/>
    <p:sldId id="358" r:id="rId25"/>
    <p:sldId id="359" r:id="rId26"/>
    <p:sldId id="361" r:id="rId27"/>
    <p:sldId id="362" r:id="rId28"/>
    <p:sldId id="292" r:id="rId29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3CC33"/>
    <a:srgbClr val="00FF00"/>
    <a:srgbClr val="66FFFF"/>
    <a:srgbClr val="FF9900"/>
    <a:srgbClr val="FF9933"/>
    <a:srgbClr val="FF9966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Bez stylu, bez mřížky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77" autoAdjust="0"/>
    <p:restoredTop sz="94747" autoAdjust="0"/>
  </p:normalViewPr>
  <p:slideViewPr>
    <p:cSldViewPr>
      <p:cViewPr varScale="1">
        <p:scale>
          <a:sx n="72" d="100"/>
          <a:sy n="72" d="100"/>
        </p:scale>
        <p:origin x="1450" y="28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-614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37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customXml" Target="../customXml/item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60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noProof="0"/>
              <a:t>Klepnutím lze upravit styly předlohy textu.</a:t>
            </a:r>
          </a:p>
          <a:p>
            <a:pPr lvl="1"/>
            <a:r>
              <a:rPr lang="cs-CZ" altLang="cs-CZ" noProof="0"/>
              <a:t>Druhá úroveň</a:t>
            </a:r>
          </a:p>
          <a:p>
            <a:pPr lvl="2"/>
            <a:r>
              <a:rPr lang="cs-CZ" altLang="cs-CZ" noProof="0"/>
              <a:t>Třetí úroveň</a:t>
            </a:r>
          </a:p>
          <a:p>
            <a:pPr lvl="3"/>
            <a:r>
              <a:rPr lang="cs-CZ" altLang="cs-CZ" noProof="0"/>
              <a:t>Čtvrtá úroveň</a:t>
            </a:r>
          </a:p>
          <a:p>
            <a:pPr lvl="4"/>
            <a:r>
              <a:rPr lang="cs-CZ" altLang="cs-CZ" noProof="0"/>
              <a:t>Pátá úroveň</a:t>
            </a: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E8F3CB30-18DC-4E19-958C-168A7B34A4D9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639281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F620C5-6F99-42A9-ADC3-FB043E8A744D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356684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2D2F1F-9A8D-4F78-89E0-2018026E451C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1598489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2D2F1F-9A8D-4F78-89E0-2018026E451C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067232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2D2F1F-9A8D-4F78-89E0-2018026E451C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5518710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 s citac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2D2F1F-9A8D-4F78-89E0-2018026E451C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104417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vda nebo neprav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2D2F1F-9A8D-4F78-89E0-2018026E451C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8525604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28F96A-C3A7-4966-AEA2-EB99EDCD55CA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7542953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38B2FB-7FC0-4D7E-A26D-86C84ACD58B4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0981613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2D2F1F-9A8D-4F78-89E0-2018026E451C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5963728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A1D096-9A8D-4679-AEDE-81DA76B0191D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703220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B2A694-BB7B-45E7-9DF5-AD379E8205A6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015636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198B50-45AA-4273-A881-1B84A77635CF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9040373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5EC1EE-A031-421D-B7A1-91DAC56F174D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697476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B21B5F-28F6-4AE6-B5BB-CB35DC716D5C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6290198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BAC710-DC6F-4463-91FC-2C80019E9683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9747677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2C16DB-5767-430A-9FBC-7F8C7028040E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9310958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cs-CZ"/>
            </a:p>
          </p:txBody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cs-CZ"/>
            </a:p>
          </p:txBody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cs-CZ"/>
            </a:p>
          </p:txBody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cs-CZ"/>
            </a:p>
          </p:txBody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cs-CZ"/>
            </a:p>
          </p:txBody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cs-CZ"/>
            </a:p>
          </p:txBody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cs-CZ"/>
            </a:p>
          </p:txBody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cs-CZ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432D2F1F-9A8D-4F78-89E0-2018026E451C}" type="slidenum">
              <a:rPr lang="cs-CZ" altLang="cs-CZ" smtClean="0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351925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  <p:sldLayoutId id="2147483789" r:id="rId12"/>
    <p:sldLayoutId id="2147483790" r:id="rId13"/>
    <p:sldLayoutId id="2147483791" r:id="rId14"/>
    <p:sldLayoutId id="2147483792" r:id="rId15"/>
    <p:sldLayoutId id="21474837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263352" y="42446"/>
            <a:ext cx="11809312" cy="2555740"/>
          </a:xfrm>
        </p:spPr>
        <p:txBody>
          <a:bodyPr anchor="t">
            <a:normAutofit fontScale="90000"/>
          </a:bodyPr>
          <a:lstStyle/>
          <a:p>
            <a:pPr algn="ctr" eaLnBrk="1" hangingPunct="1"/>
            <a:r>
              <a:rPr lang="cs-CZ" altLang="cs-CZ" sz="2800" b="1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VYHODNOCENÍ VLIVŮ ÚP HL. M. PRAHY (METROPOLITNÍ PLÁN)</a:t>
            </a:r>
            <a:br>
              <a:rPr lang="cs-CZ" altLang="cs-CZ" sz="2800" b="1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2800" b="1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 UDRŽITELNÝ ROZVOJ ÚZEMÍ</a:t>
            </a:r>
            <a:br>
              <a:rPr lang="cs-CZ" altLang="cs-CZ" sz="2400" b="1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240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 opakovanému veřejnému projednání</a:t>
            </a:r>
            <a:br>
              <a:rPr lang="cs-CZ" altLang="cs-CZ" sz="240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cs-CZ" altLang="cs-CZ" sz="240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2400" i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Kumulativn</a:t>
            </a:r>
            <a:r>
              <a:rPr lang="cs-CZ" altLang="cs-CZ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í a synergické vlivy</a:t>
            </a:r>
            <a:br>
              <a:rPr lang="cs-CZ" altLang="cs-CZ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Ukazatele pro sledování vlivu MPP na životní prostředí</a:t>
            </a:r>
            <a:br>
              <a:rPr lang="cs-CZ" altLang="cs-CZ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Požadavky na rozhodování z hlediska minimalizace negativních vlivů na ŽP</a:t>
            </a:r>
            <a:br>
              <a:rPr lang="cs-CZ" altLang="cs-CZ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cs-CZ" altLang="cs-CZ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cs-CZ" altLang="cs-CZ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cs-CZ" altLang="cs-CZ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cs-CZ" altLang="cs-CZ" sz="2000" i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99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3429000"/>
            <a:ext cx="4032250" cy="1944688"/>
          </a:xfrm>
        </p:spPr>
        <p:txBody>
          <a:bodyPr/>
          <a:lstStyle/>
          <a:p>
            <a:pPr marL="0" indent="0" algn="ctr" eaLnBrk="1" hangingPunct="1">
              <a:buNone/>
            </a:pPr>
            <a:endParaRPr lang="cs-CZ" altLang="cs-CZ" sz="2000" dirty="0"/>
          </a:p>
          <a:p>
            <a:pPr algn="ctr" eaLnBrk="1" hangingPunct="1">
              <a:buFontTx/>
              <a:buNone/>
            </a:pPr>
            <a:endParaRPr lang="cs-CZ" altLang="cs-CZ" sz="2000" dirty="0"/>
          </a:p>
        </p:txBody>
      </p:sp>
      <p:sp>
        <p:nvSpPr>
          <p:cNvPr id="2" name="TextovéPole 1"/>
          <p:cNvSpPr txBox="1"/>
          <p:nvPr/>
        </p:nvSpPr>
        <p:spPr>
          <a:xfrm>
            <a:off x="8616280" y="6477000"/>
            <a:ext cx="34563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1600" b="1" dirty="0"/>
              <a:t>Praha 19.11.  a  26.11. 2025</a:t>
            </a:r>
          </a:p>
        </p:txBody>
      </p:sp>
      <p:graphicFrame>
        <p:nvGraphicFramePr>
          <p:cNvPr id="3" name="Tabulka 2">
            <a:extLst>
              <a:ext uri="{FF2B5EF4-FFF2-40B4-BE49-F238E27FC236}">
                <a16:creationId xmlns:a16="http://schemas.microsoft.com/office/drawing/2014/main" id="{40F86E0A-26A9-F8AA-DF5A-D867DC7A82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5546165"/>
              </p:ext>
            </p:extLst>
          </p:nvPr>
        </p:nvGraphicFramePr>
        <p:xfrm>
          <a:off x="263352" y="3724060"/>
          <a:ext cx="11809312" cy="17983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04960">
                  <a:extLst>
                    <a:ext uri="{9D8B030D-6E8A-4147-A177-3AD203B41FA5}">
                      <a16:colId xmlns:a16="http://schemas.microsoft.com/office/drawing/2014/main" val="3245434580"/>
                    </a:ext>
                  </a:extLst>
                </a:gridCol>
                <a:gridCol w="4024771">
                  <a:extLst>
                    <a:ext uri="{9D8B030D-6E8A-4147-A177-3AD203B41FA5}">
                      <a16:colId xmlns:a16="http://schemas.microsoft.com/office/drawing/2014/main" val="2830756933"/>
                    </a:ext>
                  </a:extLst>
                </a:gridCol>
                <a:gridCol w="4079581">
                  <a:extLst>
                    <a:ext uri="{9D8B030D-6E8A-4147-A177-3AD203B41FA5}">
                      <a16:colId xmlns:a16="http://schemas.microsoft.com/office/drawing/2014/main" val="3496257695"/>
                    </a:ext>
                  </a:extLst>
                </a:gridCol>
              </a:tblGrid>
              <a:tr h="977453">
                <a:tc>
                  <a:txBody>
                    <a:bodyPr/>
                    <a:lstStyle/>
                    <a:p>
                      <a:endParaRPr lang="cs-CZ" dirty="0"/>
                    </a:p>
                    <a:p>
                      <a:endParaRPr lang="cs-CZ" dirty="0"/>
                    </a:p>
                    <a:p>
                      <a:endParaRPr lang="cs-CZ" dirty="0"/>
                    </a:p>
                    <a:p>
                      <a:pPr algn="ctr">
                        <a:spcBef>
                          <a:spcPts val="1200"/>
                        </a:spcBef>
                      </a:pP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1600" dirty="0"/>
                    </a:p>
                    <a:p>
                      <a:pPr algn="ctr"/>
                      <a:endParaRPr lang="cs-CZ" sz="1600" dirty="0"/>
                    </a:p>
                    <a:p>
                      <a:pPr algn="ctr"/>
                      <a:endParaRPr lang="cs-CZ" sz="1600" dirty="0"/>
                    </a:p>
                    <a:p>
                      <a:pPr algn="ctr"/>
                      <a:endParaRPr lang="cs-CZ" sz="1600" dirty="0"/>
                    </a:p>
                    <a:p>
                      <a:pPr algn="ctr"/>
                      <a:endParaRPr lang="cs-CZ" sz="1600" dirty="0"/>
                    </a:p>
                    <a:p>
                      <a:pPr algn="ctr"/>
                      <a:endParaRPr lang="cs-CZ" sz="1600" dirty="0"/>
                    </a:p>
                    <a:p>
                      <a:pPr algn="ctr"/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  <a:p>
                      <a:endParaRPr lang="cs-CZ" dirty="0"/>
                    </a:p>
                    <a:p>
                      <a:endParaRPr lang="cs-CZ" dirty="0"/>
                    </a:p>
                    <a:p>
                      <a:pPr algn="ctr">
                        <a:spcBef>
                          <a:spcPts val="1200"/>
                        </a:spcBef>
                      </a:pPr>
                      <a:endParaRPr lang="cs-CZ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1231618"/>
                  </a:ext>
                </a:extLst>
              </a:tr>
            </a:tbl>
          </a:graphicData>
        </a:graphic>
      </p:graphicFrame>
      <p:sp>
        <p:nvSpPr>
          <p:cNvPr id="8" name="TextovéPole 7">
            <a:extLst>
              <a:ext uri="{FF2B5EF4-FFF2-40B4-BE49-F238E27FC236}">
                <a16:creationId xmlns:a16="http://schemas.microsoft.com/office/drawing/2014/main" id="{526D7EA1-5F3E-8CC1-E34A-D66110D3EEAF}"/>
              </a:ext>
            </a:extLst>
          </p:cNvPr>
          <p:cNvSpPr txBox="1"/>
          <p:nvPr/>
        </p:nvSpPr>
        <p:spPr>
          <a:xfrm>
            <a:off x="263352" y="5098032"/>
            <a:ext cx="11665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b="1" dirty="0">
                <a:latin typeface="+mj-lt"/>
              </a:rPr>
              <a:t>ve sdružení firem ATEA – Společnost pro Metropolitní plán</a:t>
            </a:r>
          </a:p>
        </p:txBody>
      </p:sp>
      <p:pic>
        <p:nvPicPr>
          <p:cNvPr id="10" name="Picture 10" descr="logo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05490" y="3016508"/>
            <a:ext cx="1990153" cy="112690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" name="TextovéPole 11">
            <a:extLst>
              <a:ext uri="{FF2B5EF4-FFF2-40B4-BE49-F238E27FC236}">
                <a16:creationId xmlns:a16="http://schemas.microsoft.com/office/drawing/2014/main" id="{9B5E4923-4325-6AD1-49B9-B5952FB3072F}"/>
              </a:ext>
            </a:extLst>
          </p:cNvPr>
          <p:cNvSpPr txBox="1"/>
          <p:nvPr/>
        </p:nvSpPr>
        <p:spPr>
          <a:xfrm>
            <a:off x="407368" y="4180728"/>
            <a:ext cx="113772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cs-CZ" sz="1800" dirty="0"/>
              <a:t>Atelier T-plan, s. r. o.</a:t>
            </a:r>
          </a:p>
          <a:p>
            <a:pPr algn="ctr">
              <a:spcBef>
                <a:spcPts val="0"/>
              </a:spcBef>
            </a:pPr>
            <a:r>
              <a:rPr lang="cs-CZ" sz="1800" dirty="0"/>
              <a:t>Lublaňská 1730/21, </a:t>
            </a:r>
            <a:br>
              <a:rPr lang="cs-CZ" sz="1800" dirty="0"/>
            </a:br>
            <a:r>
              <a:rPr lang="cs-CZ" sz="1800" dirty="0"/>
              <a:t>120 00 Praha 2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F90C4C08-FC51-F6C2-B461-6B6B9FBA0B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>
            <a:extLst>
              <a:ext uri="{FF2B5EF4-FFF2-40B4-BE49-F238E27FC236}">
                <a16:creationId xmlns:a16="http://schemas.microsoft.com/office/drawing/2014/main" id="{07578CCA-20F5-3D71-E4E8-BB0AADD29E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411" y="0"/>
            <a:ext cx="98171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8684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070D5AA3-BDF1-08F8-D72F-72F310A08F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8AE560FE-A1EA-A5A6-8B9B-10C38C5C6B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5345" y="0"/>
            <a:ext cx="97813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3913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B52B6749-5E48-C11F-E440-FB6C6D732D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AB53112A-50E5-D78A-CB46-1D11722DF3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8342" y="0"/>
            <a:ext cx="969531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8050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905C632A-0E29-F9B2-49FD-C953E01BCA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97D6CCC1-E0E6-CA2A-43E0-E7CB347BA7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3214" y="0"/>
            <a:ext cx="97655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9297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BA3D157B-49C7-1B53-8CDD-A40DFBBB40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A3B40CB2-3DA2-739E-CDD5-6C4387EA44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3486" y="116632"/>
            <a:ext cx="10365027" cy="6264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818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>
            <a:extLst>
              <a:ext uri="{FF2B5EF4-FFF2-40B4-BE49-F238E27FC236}">
                <a16:creationId xmlns:a16="http://schemas.microsoft.com/office/drawing/2014/main" id="{2F91BDC7-0AD2-DEDE-5BC8-04DC1DD1486F}"/>
              </a:ext>
            </a:extLst>
          </p:cNvPr>
          <p:cNvSpPr txBox="1"/>
          <p:nvPr/>
        </p:nvSpPr>
        <p:spPr>
          <a:xfrm>
            <a:off x="191344" y="128218"/>
            <a:ext cx="118093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200" b="1" dirty="0"/>
              <a:t>Oblasti možného vzniku K + S vlivů</a:t>
            </a: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98AF1957-23FD-134F-8789-05F86D917722}"/>
              </a:ext>
            </a:extLst>
          </p:cNvPr>
          <p:cNvSpPr txBox="1"/>
          <p:nvPr/>
        </p:nvSpPr>
        <p:spPr>
          <a:xfrm>
            <a:off x="7824192" y="1196752"/>
            <a:ext cx="4176464" cy="5498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defTabSz="457200">
              <a:lnSpc>
                <a:spcPct val="120000"/>
              </a:lnSpc>
              <a:spcBef>
                <a:spcPts val="1000"/>
              </a:spcBef>
              <a:buClr>
                <a:srgbClr val="0000FF"/>
              </a:buClr>
              <a:buFont typeface="+mj-lt"/>
              <a:buAutoNum type="arabicPeriod"/>
              <a:tabLst>
                <a:tab pos="457200" algn="l"/>
              </a:tabLst>
            </a:pPr>
            <a:r>
              <a:rPr lang="cs-CZ" sz="1800" dirty="0"/>
              <a:t>Letiště Praha-Ruzyně – Přední Kopanina</a:t>
            </a:r>
          </a:p>
          <a:p>
            <a:pPr marL="457200" indent="-457200" defTabSz="457200">
              <a:lnSpc>
                <a:spcPct val="120000"/>
              </a:lnSpc>
              <a:spcBef>
                <a:spcPts val="1000"/>
              </a:spcBef>
              <a:buClr>
                <a:srgbClr val="0000FF"/>
              </a:buClr>
              <a:buFont typeface="+mj-lt"/>
              <a:buAutoNum type="arabicPeriod"/>
              <a:tabLst>
                <a:tab pos="457200" algn="l"/>
              </a:tabLst>
            </a:pPr>
            <a:r>
              <a:rPr lang="cs-CZ" sz="1800" dirty="0"/>
              <a:t>Kaňon Vltavy a údolí Drahanského potoka </a:t>
            </a:r>
          </a:p>
          <a:p>
            <a:pPr marL="457200" indent="-457200" defTabSz="457200">
              <a:lnSpc>
                <a:spcPct val="120000"/>
              </a:lnSpc>
              <a:spcBef>
                <a:spcPts val="1000"/>
              </a:spcBef>
              <a:buClr>
                <a:srgbClr val="0000FF"/>
              </a:buClr>
              <a:buFont typeface="+mj-lt"/>
              <a:buAutoNum type="arabicPeriod"/>
              <a:tabLst>
                <a:tab pos="457200" algn="l"/>
              </a:tabLst>
            </a:pPr>
            <a:r>
              <a:rPr lang="cs-CZ" sz="1800" dirty="0"/>
              <a:t>Březiněves – Ďáblice – Třeboradice </a:t>
            </a:r>
          </a:p>
          <a:p>
            <a:pPr marL="457200" indent="-457200" defTabSz="457200">
              <a:lnSpc>
                <a:spcPct val="120000"/>
              </a:lnSpc>
              <a:spcBef>
                <a:spcPts val="1000"/>
              </a:spcBef>
              <a:buClr>
                <a:srgbClr val="0000FF"/>
              </a:buClr>
              <a:buFont typeface="+mj-lt"/>
              <a:buAutoNum type="arabicPeriod"/>
              <a:tabLst>
                <a:tab pos="457200" algn="l"/>
              </a:tabLst>
            </a:pPr>
            <a:r>
              <a:rPr lang="cs-CZ" dirty="0"/>
              <a:t>Letňany – Prosek – Kbely </a:t>
            </a:r>
          </a:p>
          <a:p>
            <a:pPr marL="457200" indent="-457200" defTabSz="457200">
              <a:lnSpc>
                <a:spcPct val="120000"/>
              </a:lnSpc>
              <a:spcBef>
                <a:spcPts val="1000"/>
              </a:spcBef>
              <a:buClr>
                <a:srgbClr val="0000FF"/>
              </a:buClr>
              <a:buFont typeface="+mj-lt"/>
              <a:buAutoNum type="arabicPeriod"/>
              <a:tabLst>
                <a:tab pos="457200" algn="l"/>
              </a:tabLst>
            </a:pPr>
            <a:r>
              <a:rPr lang="cs-CZ" dirty="0"/>
              <a:t>Dubeč sever – Dubeč – Lítožnice </a:t>
            </a:r>
          </a:p>
          <a:p>
            <a:pPr marL="457200" indent="-457200" defTabSz="457200">
              <a:lnSpc>
                <a:spcPct val="120000"/>
              </a:lnSpc>
              <a:spcBef>
                <a:spcPts val="1000"/>
              </a:spcBef>
              <a:buClr>
                <a:srgbClr val="0000FF"/>
              </a:buClr>
              <a:buFont typeface="+mj-lt"/>
              <a:buAutoNum type="arabicPeriod"/>
              <a:tabLst>
                <a:tab pos="457200" algn="l"/>
              </a:tabLst>
            </a:pPr>
            <a:r>
              <a:rPr lang="pl-PL" sz="1800" dirty="0"/>
              <a:t>268 Újezd u Průhonic </a:t>
            </a:r>
          </a:p>
          <a:p>
            <a:pPr marL="457200" indent="-457200" defTabSz="457200">
              <a:lnSpc>
                <a:spcPct val="120000"/>
              </a:lnSpc>
              <a:spcBef>
                <a:spcPts val="1000"/>
              </a:spcBef>
              <a:buClr>
                <a:srgbClr val="0000FF"/>
              </a:buClr>
              <a:buFont typeface="+mj-lt"/>
              <a:buAutoNum type="arabicPeriod"/>
              <a:tabLst>
                <a:tab pos="457200" algn="l"/>
              </a:tabLst>
            </a:pPr>
            <a:r>
              <a:rPr lang="cs-CZ" dirty="0"/>
              <a:t>Dolní Měcholupy – Nové Štěrboholy </a:t>
            </a:r>
          </a:p>
          <a:p>
            <a:pPr marL="457200" indent="-457200" defTabSz="457200">
              <a:lnSpc>
                <a:spcPct val="120000"/>
              </a:lnSpc>
              <a:spcBef>
                <a:spcPts val="1000"/>
              </a:spcBef>
              <a:buClr>
                <a:srgbClr val="0000FF"/>
              </a:buClr>
              <a:buFont typeface="+mj-lt"/>
              <a:buAutoNum type="arabicPeriod"/>
              <a:tabLst>
                <a:tab pos="457200" algn="l"/>
              </a:tabLst>
            </a:pPr>
            <a:r>
              <a:rPr lang="cs-CZ" dirty="0"/>
              <a:t>Třebonice – Stodůlky </a:t>
            </a:r>
            <a:endParaRPr lang="cs-CZ" sz="1800" dirty="0"/>
          </a:p>
        </p:txBody>
      </p:sp>
      <p:pic>
        <p:nvPicPr>
          <p:cNvPr id="9" name="Obrázek 8" descr="Obsah obrázku text, mapa, atlas&#10;&#10;Obsah generovaný pomocí AI může být nesprávný.">
            <a:extLst>
              <a:ext uri="{FF2B5EF4-FFF2-40B4-BE49-F238E27FC236}">
                <a16:creationId xmlns:a16="http://schemas.microsoft.com/office/drawing/2014/main" id="{CFDCDF7A-B619-774C-4EBC-D00E3FD83E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" y="764704"/>
            <a:ext cx="7630207" cy="568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752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>
            <a:extLst>
              <a:ext uri="{FF2B5EF4-FFF2-40B4-BE49-F238E27FC236}">
                <a16:creationId xmlns:a16="http://schemas.microsoft.com/office/drawing/2014/main" id="{7860960B-60F2-05DE-AC3A-DAE4208F96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24" y="989566"/>
            <a:ext cx="5167979" cy="5135476"/>
          </a:xfrm>
          <a:prstGeom prst="rect">
            <a:avLst/>
          </a:prstGeom>
        </p:spPr>
      </p:pic>
      <p:sp>
        <p:nvSpPr>
          <p:cNvPr id="12" name="TextovéPole 11">
            <a:extLst>
              <a:ext uri="{FF2B5EF4-FFF2-40B4-BE49-F238E27FC236}">
                <a16:creationId xmlns:a16="http://schemas.microsoft.com/office/drawing/2014/main" id="{ADC7A7DF-A932-21BC-4B4C-E7A48BE9DE82}"/>
              </a:ext>
            </a:extLst>
          </p:cNvPr>
          <p:cNvSpPr txBox="1"/>
          <p:nvPr/>
        </p:nvSpPr>
        <p:spPr>
          <a:xfrm>
            <a:off x="119336" y="221414"/>
            <a:ext cx="118813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dirty="0"/>
              <a:t>Oblasti významných K + S vlivů</a:t>
            </a:r>
          </a:p>
          <a:p>
            <a:pPr algn="ctr"/>
            <a:r>
              <a:rPr lang="cs-CZ" sz="1800" b="1" dirty="0"/>
              <a:t>1. Letiště Praha-Ruzyně – Přední Kopanina (k. ú. Liboc, Nebušice, Přední Kopanina, Ruzyně)</a:t>
            </a:r>
          </a:p>
          <a:p>
            <a:pPr algn="ctr"/>
            <a:endParaRPr lang="cs-CZ" sz="2400" dirty="0"/>
          </a:p>
        </p:txBody>
      </p:sp>
      <p:sp>
        <p:nvSpPr>
          <p:cNvPr id="13" name="TextovéPole 12">
            <a:extLst>
              <a:ext uri="{FF2B5EF4-FFF2-40B4-BE49-F238E27FC236}">
                <a16:creationId xmlns:a16="http://schemas.microsoft.com/office/drawing/2014/main" id="{15455912-3FC3-6FD1-934A-BE10D3594CA9}"/>
              </a:ext>
            </a:extLst>
          </p:cNvPr>
          <p:cNvSpPr txBox="1"/>
          <p:nvPr/>
        </p:nvSpPr>
        <p:spPr>
          <a:xfrm>
            <a:off x="5231904" y="989567"/>
            <a:ext cx="6824164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buClr>
                <a:srgbClr val="0000FF"/>
              </a:buClr>
              <a:buSzPct val="80000"/>
            </a:pPr>
            <a:r>
              <a:rPr lang="cs-CZ" sz="1600" b="1" dirty="0"/>
              <a:t>Koncentrace záměrů </a:t>
            </a:r>
            <a:r>
              <a:rPr lang="cs-CZ" sz="1600" dirty="0"/>
              <a:t>(A08, A11) mj.:</a:t>
            </a:r>
          </a:p>
          <a:p>
            <a:pPr marL="226800" lvl="1" indent="-22680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/>
              <a:t>nová paralelní dráha RWY 06R/24L (660/-/1) </a:t>
            </a:r>
          </a:p>
          <a:p>
            <a:pPr marL="226800" lvl="1" indent="-22680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/>
              <a:t>produkčních T+R plochy západně a jižně od vzletových a přistávacích drah</a:t>
            </a:r>
          </a:p>
          <a:p>
            <a:pPr marL="226800" lvl="1" indent="-22680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/>
              <a:t>PO Ruzyně – Suchdol (610-/2) + MÚK Ruzyně (611/925/1017)</a:t>
            </a:r>
          </a:p>
          <a:p>
            <a:pPr marL="226800" lvl="1" indent="-22680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/>
              <a:t>přestavba MÚK Aviatická – D7 / Lipská (611/966/1012)</a:t>
            </a:r>
          </a:p>
          <a:p>
            <a:pPr marL="226800" lvl="1" indent="-22680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/>
              <a:t>železniční trať Praha – letiště (630/-/51)</a:t>
            </a:r>
          </a:p>
          <a:p>
            <a:pPr marL="0" lvl="1">
              <a:buClr>
                <a:srgbClr val="0000FF"/>
              </a:buClr>
              <a:buSzPct val="80000"/>
            </a:pPr>
            <a:endParaRPr lang="cs-CZ" sz="1600" b="1" dirty="0"/>
          </a:p>
          <a:p>
            <a:pPr marL="0" lvl="1">
              <a:buClr>
                <a:srgbClr val="0000FF"/>
              </a:buClr>
              <a:buSzPct val="80000"/>
            </a:pPr>
            <a:r>
              <a:rPr lang="cs-CZ" sz="1600" b="1" dirty="0"/>
              <a:t>Stávající zátěž</a:t>
            </a:r>
          </a:p>
          <a:p>
            <a:pPr marL="226800" lvl="1" indent="-22680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/>
              <a:t>D7 + I/7 (Aviatická)</a:t>
            </a:r>
          </a:p>
          <a:p>
            <a:pPr marL="0" lvl="1">
              <a:buClr>
                <a:srgbClr val="0000FF"/>
              </a:buClr>
              <a:buSzPct val="80000"/>
            </a:pPr>
            <a:endParaRPr lang="cs-CZ" sz="1600" dirty="0"/>
          </a:p>
          <a:p>
            <a:pPr marL="0" lvl="1">
              <a:buClr>
                <a:srgbClr val="0000FF"/>
              </a:buClr>
              <a:buSzPct val="80000"/>
            </a:pPr>
            <a:r>
              <a:rPr lang="cs-CZ" sz="1600" b="1" dirty="0"/>
              <a:t>Hodnoty a limity:</a:t>
            </a:r>
          </a:p>
          <a:p>
            <a:pPr marL="226800" lvl="1" indent="-28575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/>
              <a:t>ZPF – převaha I. + II. TO</a:t>
            </a:r>
          </a:p>
          <a:p>
            <a:pPr marL="226800" lvl="1" indent="-28575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/>
              <a:t>přírodní park Šárka – Lysolaje (záp. okraj) – B01</a:t>
            </a:r>
          </a:p>
          <a:p>
            <a:pPr marL="0" lvl="1">
              <a:buClr>
                <a:srgbClr val="0000FF"/>
              </a:buClr>
              <a:buSzPct val="80000"/>
            </a:pPr>
            <a:endParaRPr lang="cs-CZ" sz="1600" dirty="0"/>
          </a:p>
          <a:p>
            <a:pPr marL="0" lvl="1">
              <a:buClr>
                <a:srgbClr val="0000FF"/>
              </a:buClr>
              <a:buSzPct val="80000"/>
            </a:pPr>
            <a:r>
              <a:rPr lang="cs-CZ" sz="1600" b="1" dirty="0"/>
              <a:t>Významné vlivy:</a:t>
            </a:r>
          </a:p>
          <a:p>
            <a:pPr marL="285750" lvl="1" indent="-28575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/>
              <a:t>Dopravní stavby:</a:t>
            </a:r>
          </a:p>
          <a:p>
            <a:pPr marL="457200" lvl="2" indent="-226800" defTabSz="226800">
              <a:buClr>
                <a:srgbClr val="0000FF"/>
              </a:buClr>
              <a:buSzPct val="80000"/>
              <a:buFont typeface="Wingdings 2" panose="05020102010507070707" pitchFamily="18" charset="2"/>
              <a:buChar char="P"/>
            </a:pPr>
            <a:r>
              <a:rPr lang="cs-CZ" sz="1600" dirty="0"/>
              <a:t>imisní zátěž </a:t>
            </a:r>
          </a:p>
          <a:p>
            <a:pPr marL="457200" lvl="2" indent="-226800" defTabSz="226800">
              <a:buClr>
                <a:srgbClr val="0000FF"/>
              </a:buClr>
              <a:buSzPct val="80000"/>
              <a:buFont typeface="Wingdings 2" panose="05020102010507070707" pitchFamily="18" charset="2"/>
              <a:buChar char="P"/>
            </a:pPr>
            <a:r>
              <a:rPr lang="cs-CZ" sz="1600" dirty="0"/>
              <a:t>hluk (Dědina, Přední Kopanina)</a:t>
            </a:r>
          </a:p>
          <a:p>
            <a:pPr marL="285750" lvl="1" indent="-28575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/>
              <a:t>Nárůst zpevněných ploch</a:t>
            </a:r>
          </a:p>
          <a:p>
            <a:pPr marL="457200" lvl="2" indent="-226800">
              <a:buClr>
                <a:srgbClr val="0000FF"/>
              </a:buClr>
              <a:buSzPct val="100000"/>
              <a:buFont typeface="Wingdings 2" panose="05020102010507070707" pitchFamily="18" charset="2"/>
              <a:buChar char="P"/>
            </a:pPr>
            <a:r>
              <a:rPr lang="cs-CZ" sz="1600" dirty="0">
                <a:latin typeface="Symbol" panose="05050102010706020507" pitchFamily="18" charset="2"/>
                <a:sym typeface="Symbol" panose="05050102010706020507" pitchFamily="18" charset="2"/>
              </a:rPr>
              <a:t></a:t>
            </a:r>
            <a:r>
              <a:rPr lang="cs-CZ" sz="1600" dirty="0"/>
              <a:t> </a:t>
            </a:r>
            <a:r>
              <a:rPr lang="cs-CZ" sz="1600" dirty="0">
                <a:sym typeface="Wingdings" panose="05000000000000000000" pitchFamily="2" charset="2"/>
              </a:rPr>
              <a:t>zá</a:t>
            </a:r>
            <a:r>
              <a:rPr lang="cs-CZ" sz="1600" dirty="0"/>
              <a:t>bor ZPF + odtokové poměry (S)</a:t>
            </a:r>
          </a:p>
          <a:p>
            <a:pPr marL="457200" lvl="2" indent="-226800">
              <a:buClr>
                <a:srgbClr val="0000FF"/>
              </a:buClr>
              <a:buSzPct val="100000"/>
              <a:buFont typeface="Wingdings 2" panose="05020102010507070707" pitchFamily="18" charset="2"/>
              <a:buChar char="P"/>
            </a:pPr>
            <a:r>
              <a:rPr lang="cs-CZ" sz="1600" dirty="0">
                <a:latin typeface="Symbol" panose="05050102010706020507" pitchFamily="18" charset="2"/>
                <a:sym typeface="Symbol" panose="05050102010706020507" pitchFamily="18" charset="2"/>
              </a:rPr>
              <a:t> </a:t>
            </a:r>
            <a:r>
              <a:rPr lang="cs-CZ" sz="1600" dirty="0">
                <a:sym typeface="Symbol" panose="05050102010706020507" pitchFamily="18" charset="2"/>
              </a:rPr>
              <a:t>změna charakteru krajiny</a:t>
            </a:r>
            <a:endParaRPr lang="cs-CZ" sz="1600" dirty="0"/>
          </a:p>
          <a:p>
            <a:pPr lvl="1" indent="-226800">
              <a:buClr>
                <a:srgbClr val="0000FF"/>
              </a:buClr>
              <a:buSzPct val="80000"/>
              <a:buFont typeface="Wingdings 2" panose="05020102010507070707" pitchFamily="18" charset="2"/>
              <a:buChar char="P"/>
            </a:pPr>
            <a:r>
              <a:rPr lang="cs-CZ" sz="1600" dirty="0">
                <a:latin typeface="Symbol" panose="05050102010706020507" pitchFamily="18" charset="2"/>
                <a:sym typeface="Symbol" panose="05050102010706020507" pitchFamily="18" charset="2"/>
              </a:rPr>
              <a:t> </a:t>
            </a:r>
            <a:r>
              <a:rPr lang="cs-CZ" sz="1600" dirty="0"/>
              <a:t>vyšší zranitelnost vůči teplotním extrémům</a:t>
            </a:r>
          </a:p>
        </p:txBody>
      </p:sp>
    </p:spTree>
    <p:extLst>
      <p:ext uri="{BB962C8B-B14F-4D97-AF65-F5344CB8AC3E}">
        <p14:creationId xmlns:p14="http://schemas.microsoft.com/office/powerpoint/2010/main" val="36730710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398781ED-F1D1-25CE-AAB7-291D9113B6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9818AA49-6A52-1D7D-EF3B-6F0A6100E1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908720"/>
            <a:ext cx="9344025" cy="3419475"/>
          </a:xfrm>
          <a:prstGeom prst="rect">
            <a:avLst/>
          </a:prstGeom>
        </p:spPr>
      </p:pic>
      <p:sp>
        <p:nvSpPr>
          <p:cNvPr id="12" name="TextovéPole 11">
            <a:extLst>
              <a:ext uri="{FF2B5EF4-FFF2-40B4-BE49-F238E27FC236}">
                <a16:creationId xmlns:a16="http://schemas.microsoft.com/office/drawing/2014/main" id="{BF6497CF-32B2-26ED-D4DC-37C58E0C6E07}"/>
              </a:ext>
            </a:extLst>
          </p:cNvPr>
          <p:cNvSpPr txBox="1"/>
          <p:nvPr/>
        </p:nvSpPr>
        <p:spPr>
          <a:xfrm>
            <a:off x="263352" y="0"/>
            <a:ext cx="115932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dirty="0"/>
              <a:t>Oblasti významných K + S vlivů</a:t>
            </a:r>
          </a:p>
          <a:p>
            <a:pPr algn="ctr" defTabSz="226800"/>
            <a:r>
              <a:rPr lang="cs-CZ" sz="1800" b="1" dirty="0"/>
              <a:t>2. Kaňon Vltavy a údolí Drahanského potoka (k. ú. Bohnice, Čimice, Dolní Chabry, Lysolaje, Suchdol)</a:t>
            </a:r>
            <a:endParaRPr lang="cs-CZ" sz="2400" dirty="0"/>
          </a:p>
        </p:txBody>
      </p:sp>
      <p:sp>
        <p:nvSpPr>
          <p:cNvPr id="13" name="TextovéPole 12">
            <a:extLst>
              <a:ext uri="{FF2B5EF4-FFF2-40B4-BE49-F238E27FC236}">
                <a16:creationId xmlns:a16="http://schemas.microsoft.com/office/drawing/2014/main" id="{8FDE0B11-1843-A785-1ECF-F3A3C7FB755E}"/>
              </a:ext>
            </a:extLst>
          </p:cNvPr>
          <p:cNvSpPr txBox="1"/>
          <p:nvPr/>
        </p:nvSpPr>
        <p:spPr>
          <a:xfrm>
            <a:off x="119337" y="4328196"/>
            <a:ext cx="583264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buClr>
                <a:srgbClr val="0000FF"/>
              </a:buClr>
              <a:buSzPct val="80000"/>
            </a:pPr>
            <a:r>
              <a:rPr lang="cs-CZ" sz="1600" b="1" dirty="0"/>
              <a:t>Koncentrace záměrů </a:t>
            </a:r>
            <a:r>
              <a:rPr lang="cs-CZ" sz="1600" dirty="0"/>
              <a:t>(A01 + A02) mj.:</a:t>
            </a:r>
          </a:p>
          <a:p>
            <a:pPr marL="285750" lvl="1" indent="-28575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/>
              <a:t>PO Suchdol – Březiněves (610/-/3), silniční most  přes Vltavu (610/-/34), MÚK Rybářka (611/961/1018)</a:t>
            </a:r>
          </a:p>
          <a:p>
            <a:pPr marL="0" lvl="1">
              <a:buClr>
                <a:srgbClr val="0000FF"/>
              </a:buClr>
              <a:buSzPct val="80000"/>
            </a:pPr>
            <a:r>
              <a:rPr lang="cs-CZ" sz="1600" b="1" dirty="0"/>
              <a:t>Hodnoty a limity</a:t>
            </a:r>
            <a:r>
              <a:rPr lang="cs-CZ" sz="1600" dirty="0"/>
              <a:t>:</a:t>
            </a:r>
          </a:p>
          <a:p>
            <a:pPr marL="285750" lvl="1" indent="-28575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/>
              <a:t>Údolí Vltavy + údolí Čimického a Drahanského potoka (B01 + C01)</a:t>
            </a:r>
          </a:p>
          <a:p>
            <a:pPr marL="742950" lvl="2" indent="-285750">
              <a:buClr>
                <a:srgbClr val="0000FF"/>
              </a:buClr>
              <a:buSzPct val="100000"/>
              <a:buFont typeface="Wingdings 2" panose="05020102010507070707" pitchFamily="18" charset="2"/>
              <a:buChar char="P"/>
            </a:pPr>
            <a:r>
              <a:rPr lang="cs-CZ" sz="1600" dirty="0"/>
              <a:t>EVL Kaňon Vltavy u Sedlce, PP Zámky, PP Sedlecké skály, NRBC Údolí Vltavy + NRBK K59, přírodní park Drahaň – Troja (údolí Drahaňského potoka)</a:t>
            </a:r>
          </a:p>
          <a:p>
            <a:pPr marL="742950" lvl="2" indent="-285750">
              <a:buClr>
                <a:srgbClr val="0000FF"/>
              </a:buClr>
              <a:buSzPct val="100000"/>
              <a:buFont typeface="Wingdings 2" panose="05020102010507070707" pitchFamily="18" charset="2"/>
              <a:buChar char="P"/>
            </a:pPr>
            <a:r>
              <a:rPr lang="cs-CZ" sz="1600" dirty="0"/>
              <a:t>Hradiště Zámka (archeologická KP)</a:t>
            </a:r>
            <a:endParaRPr lang="cs-CZ" sz="1800" dirty="0"/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E010A691-4D9D-804A-2436-1DED0ECF0BDE}"/>
              </a:ext>
            </a:extLst>
          </p:cNvPr>
          <p:cNvSpPr txBox="1"/>
          <p:nvPr/>
        </p:nvSpPr>
        <p:spPr>
          <a:xfrm>
            <a:off x="6096000" y="4498252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buClr>
                <a:srgbClr val="0000FF"/>
              </a:buClr>
              <a:buSzPct val="80000"/>
            </a:pPr>
            <a:r>
              <a:rPr lang="cs-CZ" sz="1600" b="1" dirty="0"/>
              <a:t>Významné vlivy:</a:t>
            </a:r>
          </a:p>
          <a:p>
            <a:pPr marL="285750" lvl="1" indent="-28575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/>
              <a:t>Dopravní stavby:</a:t>
            </a:r>
          </a:p>
          <a:p>
            <a:pPr marL="457200" lvl="2" indent="-226800" defTabSz="226800">
              <a:buClr>
                <a:srgbClr val="0000FF"/>
              </a:buClr>
              <a:buSzPct val="80000"/>
              <a:buFont typeface="Wingdings 2" panose="05020102010507070707" pitchFamily="18" charset="2"/>
              <a:buChar char="P"/>
            </a:pPr>
            <a:r>
              <a:rPr lang="cs-CZ" sz="1600" dirty="0"/>
              <a:t>imisní zátěž </a:t>
            </a:r>
          </a:p>
          <a:p>
            <a:pPr marL="457200" lvl="2" indent="-226800" defTabSz="226800">
              <a:buClr>
                <a:srgbClr val="0000FF"/>
              </a:buClr>
              <a:buSzPct val="80000"/>
              <a:buFont typeface="Wingdings 2" panose="05020102010507070707" pitchFamily="18" charset="2"/>
              <a:buChar char="P"/>
            </a:pPr>
            <a:r>
              <a:rPr lang="cs-CZ" sz="1600" dirty="0"/>
              <a:t>hluk (Suchdol)</a:t>
            </a:r>
          </a:p>
          <a:p>
            <a:pPr marL="457200" lvl="2" indent="-226800">
              <a:buClr>
                <a:srgbClr val="0000FF"/>
              </a:buClr>
              <a:buSzPct val="100000"/>
              <a:buFont typeface="Wingdings 2" panose="05020102010507070707" pitchFamily="18" charset="2"/>
              <a:buChar char="P"/>
            </a:pPr>
            <a:r>
              <a:rPr lang="cs-CZ" sz="1600" dirty="0"/>
              <a:t>riziko degradace přírodních hodnot</a:t>
            </a:r>
          </a:p>
          <a:p>
            <a:pPr marL="457200" lvl="2" indent="-226800">
              <a:buClr>
                <a:srgbClr val="0000FF"/>
              </a:buClr>
              <a:buSzPct val="100000"/>
              <a:buFont typeface="Wingdings 2" panose="05020102010507070707" pitchFamily="18" charset="2"/>
              <a:buChar char="P"/>
            </a:pPr>
            <a:r>
              <a:rPr lang="cs-CZ" sz="1600" dirty="0">
                <a:sym typeface="Symbol" panose="05050102010706020507" pitchFamily="18" charset="2"/>
              </a:rPr>
              <a:t>změna charakteru krajiny (př. park Drahaň – </a:t>
            </a:r>
            <a:r>
              <a:rPr lang="cs-CZ" sz="1600" dirty="0" err="1">
                <a:sym typeface="Symbol" panose="05050102010706020507" pitchFamily="18" charset="2"/>
              </a:rPr>
              <a:t>Trója</a:t>
            </a:r>
            <a:r>
              <a:rPr lang="cs-CZ" sz="1600" dirty="0">
                <a:sym typeface="Symbol" panose="05050102010706020507" pitchFamily="18" charset="2"/>
              </a:rPr>
              <a:t>)</a:t>
            </a:r>
            <a:endParaRPr lang="cs-CZ" sz="1600" dirty="0"/>
          </a:p>
        </p:txBody>
      </p:sp>
    </p:spTree>
    <p:extLst>
      <p:ext uri="{BB962C8B-B14F-4D97-AF65-F5344CB8AC3E}">
        <p14:creationId xmlns:p14="http://schemas.microsoft.com/office/powerpoint/2010/main" val="25505328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CF72D957-A20D-E99E-E4F9-B17AC7AC75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>
            <a:extLst>
              <a:ext uri="{FF2B5EF4-FFF2-40B4-BE49-F238E27FC236}">
                <a16:creationId xmlns:a16="http://schemas.microsoft.com/office/drawing/2014/main" id="{9475EE7F-04B0-E9A4-4710-41BB2C79D0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91" y="836712"/>
            <a:ext cx="6705600" cy="5543550"/>
          </a:xfrm>
          <a:prstGeom prst="rect">
            <a:avLst/>
          </a:prstGeom>
        </p:spPr>
      </p:pic>
      <p:sp>
        <p:nvSpPr>
          <p:cNvPr id="12" name="TextovéPole 11">
            <a:extLst>
              <a:ext uri="{FF2B5EF4-FFF2-40B4-BE49-F238E27FC236}">
                <a16:creationId xmlns:a16="http://schemas.microsoft.com/office/drawing/2014/main" id="{B6D9F01E-E05E-E440-9980-9DAA279B656B}"/>
              </a:ext>
            </a:extLst>
          </p:cNvPr>
          <p:cNvSpPr txBox="1"/>
          <p:nvPr/>
        </p:nvSpPr>
        <p:spPr>
          <a:xfrm>
            <a:off x="119336" y="0"/>
            <a:ext cx="118093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dirty="0"/>
              <a:t>Oblasti významných K + S vlivů</a:t>
            </a:r>
          </a:p>
          <a:p>
            <a:pPr algn="ctr"/>
            <a:r>
              <a:rPr lang="cs-CZ" sz="1800" b="1" dirty="0"/>
              <a:t>3. Březiněves – Ďáblice – Třeboradice (k. ú. Březiněves, Čakovice, Ďáblice, Třeboradice)</a:t>
            </a:r>
            <a:endParaRPr lang="cs-CZ" sz="2400" dirty="0"/>
          </a:p>
        </p:txBody>
      </p:sp>
      <p:sp>
        <p:nvSpPr>
          <p:cNvPr id="13" name="TextovéPole 12">
            <a:extLst>
              <a:ext uri="{FF2B5EF4-FFF2-40B4-BE49-F238E27FC236}">
                <a16:creationId xmlns:a16="http://schemas.microsoft.com/office/drawing/2014/main" id="{F48376C2-ADAA-4A30-AAB6-2DEE15C4D75C}"/>
              </a:ext>
            </a:extLst>
          </p:cNvPr>
          <p:cNvSpPr txBox="1"/>
          <p:nvPr/>
        </p:nvSpPr>
        <p:spPr>
          <a:xfrm>
            <a:off x="6816081" y="836712"/>
            <a:ext cx="5256584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buClr>
                <a:srgbClr val="0000FF"/>
              </a:buClr>
              <a:buSzPct val="80000"/>
            </a:pPr>
            <a:r>
              <a:rPr lang="cs-CZ" sz="1600" b="1" dirty="0"/>
              <a:t>Koncentrace záměrů </a:t>
            </a:r>
            <a:r>
              <a:rPr lang="cs-CZ" sz="1600" dirty="0"/>
              <a:t>(A01 + A06) mj.:</a:t>
            </a:r>
          </a:p>
          <a:p>
            <a:pPr marL="226800" lvl="1" indent="-22680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/>
              <a:t>PO Suchdol – Březiněves (610/-/3) + MÚK Březiněves (611/922/1002), + Březiněves – Satalice (610/-/4) + MÚK Čakovice (611/922/1004)</a:t>
            </a:r>
          </a:p>
          <a:p>
            <a:pPr marL="226800" lvl="1" indent="-22680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/>
              <a:t>Severní vstup RS (VRT) – záp. trasa (630/-/106) + Praha – Neratovice (610/-/62)</a:t>
            </a:r>
          </a:p>
          <a:p>
            <a:pPr marL="226800" lvl="1" indent="-22680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>
                <a:sym typeface="Symbol" panose="05050102010706020507" pitchFamily="18" charset="2"/>
              </a:rPr>
              <a:t>R/O </a:t>
            </a:r>
            <a:r>
              <a:rPr lang="cs-CZ" sz="1600" dirty="0"/>
              <a:t>Terminál sever (085) + </a:t>
            </a:r>
            <a:r>
              <a:rPr lang="cs-CZ" sz="1600" dirty="0">
                <a:sym typeface="Symbol" panose="05050102010706020507" pitchFamily="18" charset="2"/>
              </a:rPr>
              <a:t>T/O </a:t>
            </a:r>
            <a:r>
              <a:rPr lang="cs-CZ" sz="1600" dirty="0"/>
              <a:t>Červený mlýn (403) + </a:t>
            </a:r>
            <a:r>
              <a:rPr lang="cs-CZ" sz="1600" dirty="0">
                <a:sym typeface="Symbol" panose="05050102010706020507" pitchFamily="18" charset="2"/>
              </a:rPr>
              <a:t>T/O Avia Letňany (162)</a:t>
            </a:r>
            <a:endParaRPr lang="cs-CZ" sz="1600" dirty="0"/>
          </a:p>
          <a:p>
            <a:pPr marL="226800" lvl="1" indent="-22680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/>
              <a:t>T+R plochy </a:t>
            </a:r>
            <a:r>
              <a:rPr lang="cs-CZ" sz="1600" dirty="0">
                <a:sym typeface="Symbol" panose="05050102010706020507" pitchFamily="18" charset="2"/>
              </a:rPr>
              <a:t>O </a:t>
            </a:r>
            <a:r>
              <a:rPr lang="cs-CZ" sz="1600" dirty="0"/>
              <a:t>– Březiněves, Třeboradice, Ďáblice</a:t>
            </a:r>
          </a:p>
          <a:p>
            <a:pPr marL="226800" lvl="1" indent="-22680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/>
              <a:t>400 kV TS Sever – V410 (760/-/19)</a:t>
            </a:r>
          </a:p>
          <a:p>
            <a:pPr marL="0" lvl="1">
              <a:spcBef>
                <a:spcPts val="1200"/>
              </a:spcBef>
              <a:buClr>
                <a:srgbClr val="0000FF"/>
              </a:buClr>
              <a:buSzPct val="80000"/>
            </a:pPr>
            <a:r>
              <a:rPr lang="cs-CZ" sz="1600" b="1" dirty="0"/>
              <a:t>Stávající zátěž</a:t>
            </a:r>
          </a:p>
          <a:p>
            <a:pPr marL="226800" lvl="1" indent="-22680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/>
              <a:t>D8 + Cínovecká</a:t>
            </a:r>
          </a:p>
          <a:p>
            <a:pPr marL="0" lvl="1">
              <a:spcBef>
                <a:spcPts val="1800"/>
              </a:spcBef>
              <a:buClr>
                <a:srgbClr val="0000FF"/>
              </a:buClr>
              <a:buSzPct val="80000"/>
            </a:pPr>
            <a:r>
              <a:rPr lang="cs-CZ" sz="1600" b="1" dirty="0"/>
              <a:t>Hodnoty a limity:</a:t>
            </a:r>
          </a:p>
          <a:p>
            <a:pPr marL="226800" lvl="1" indent="-28575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/>
              <a:t>ZPF – převaha I. + II. TO</a:t>
            </a:r>
          </a:p>
          <a:p>
            <a:pPr marL="0" lvl="1">
              <a:spcBef>
                <a:spcPts val="1800"/>
              </a:spcBef>
              <a:buClr>
                <a:srgbClr val="0000FF"/>
              </a:buClr>
              <a:buSzPct val="80000"/>
            </a:pPr>
            <a:r>
              <a:rPr lang="cs-CZ" sz="1600" b="1" dirty="0"/>
              <a:t>Významné vlivy:</a:t>
            </a:r>
          </a:p>
          <a:p>
            <a:pPr marL="285750" lvl="1" indent="-28575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/>
              <a:t>Dopravní stavby:</a:t>
            </a:r>
          </a:p>
          <a:p>
            <a:pPr marL="457200" lvl="2" indent="-226800" defTabSz="226800">
              <a:buClr>
                <a:srgbClr val="0000FF"/>
              </a:buClr>
              <a:buSzPct val="80000"/>
              <a:buFont typeface="Wingdings 2" panose="05020102010507070707" pitchFamily="18" charset="2"/>
              <a:buChar char="P"/>
            </a:pPr>
            <a:r>
              <a:rPr lang="cs-CZ" sz="1600" dirty="0"/>
              <a:t>imisní zátěž </a:t>
            </a:r>
          </a:p>
          <a:p>
            <a:pPr marL="457200" lvl="2" indent="-226800" defTabSz="226800">
              <a:buClr>
                <a:srgbClr val="0000FF"/>
              </a:buClr>
              <a:buSzPct val="80000"/>
              <a:buFont typeface="Wingdings 2" panose="05020102010507070707" pitchFamily="18" charset="2"/>
              <a:buChar char="P"/>
            </a:pPr>
            <a:r>
              <a:rPr lang="cs-CZ" sz="1600" dirty="0"/>
              <a:t>hluk (Březiněves, Červený mlýn)</a:t>
            </a:r>
          </a:p>
          <a:p>
            <a:pPr marL="285750" lvl="1" indent="-28575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/>
              <a:t>Nárůst zpevněných ploch</a:t>
            </a:r>
          </a:p>
          <a:p>
            <a:pPr marL="457200" lvl="2" indent="-226800">
              <a:buClr>
                <a:srgbClr val="0000FF"/>
              </a:buClr>
              <a:buSzPct val="100000"/>
              <a:buFont typeface="Wingdings 2" panose="05020102010507070707" pitchFamily="18" charset="2"/>
              <a:buChar char="P"/>
            </a:pPr>
            <a:r>
              <a:rPr lang="cs-CZ" sz="1600" dirty="0">
                <a:latin typeface="Symbol" panose="05050102010706020507" pitchFamily="18" charset="2"/>
                <a:sym typeface="Symbol" panose="05050102010706020507" pitchFamily="18" charset="2"/>
              </a:rPr>
              <a:t></a:t>
            </a:r>
            <a:r>
              <a:rPr lang="cs-CZ" sz="1600" dirty="0"/>
              <a:t> </a:t>
            </a:r>
            <a:r>
              <a:rPr lang="cs-CZ" sz="1600" dirty="0">
                <a:sym typeface="Wingdings" panose="05000000000000000000" pitchFamily="2" charset="2"/>
              </a:rPr>
              <a:t>zá</a:t>
            </a:r>
            <a:r>
              <a:rPr lang="cs-CZ" sz="1600" dirty="0"/>
              <a:t>bor ZPF + odtokové poměry (S)</a:t>
            </a:r>
          </a:p>
          <a:p>
            <a:pPr marL="457200" lvl="2" indent="-226800">
              <a:buClr>
                <a:srgbClr val="0000FF"/>
              </a:buClr>
              <a:buSzPct val="100000"/>
              <a:buFont typeface="Wingdings 2" panose="05020102010507070707" pitchFamily="18" charset="2"/>
              <a:buChar char="P"/>
            </a:pPr>
            <a:r>
              <a:rPr lang="cs-CZ" sz="1600" dirty="0">
                <a:latin typeface="Symbol" panose="05050102010706020507" pitchFamily="18" charset="2"/>
                <a:sym typeface="Symbol" panose="05050102010706020507" pitchFamily="18" charset="2"/>
              </a:rPr>
              <a:t> </a:t>
            </a:r>
            <a:r>
              <a:rPr lang="cs-CZ" sz="1600" dirty="0">
                <a:sym typeface="Symbol" panose="05050102010706020507" pitchFamily="18" charset="2"/>
              </a:rPr>
              <a:t>snížená prostupnost území</a:t>
            </a:r>
            <a:endParaRPr lang="cs-CZ" sz="1600" dirty="0"/>
          </a:p>
          <a:p>
            <a:pPr lvl="1" indent="-226800">
              <a:buClr>
                <a:srgbClr val="0000FF"/>
              </a:buClr>
              <a:buSzPct val="80000"/>
              <a:buFont typeface="Wingdings 2" panose="05020102010507070707" pitchFamily="18" charset="2"/>
              <a:buChar char="P"/>
            </a:pPr>
            <a:r>
              <a:rPr lang="cs-CZ" sz="1600" dirty="0">
                <a:latin typeface="Symbol" panose="05050102010706020507" pitchFamily="18" charset="2"/>
                <a:sym typeface="Symbol" panose="05050102010706020507" pitchFamily="18" charset="2"/>
              </a:rPr>
              <a:t> </a:t>
            </a:r>
            <a:r>
              <a:rPr lang="cs-CZ" sz="1600" dirty="0"/>
              <a:t>vyšší zranitelnost vůči teplotním extrémům</a:t>
            </a:r>
          </a:p>
        </p:txBody>
      </p:sp>
    </p:spTree>
    <p:extLst>
      <p:ext uri="{BB962C8B-B14F-4D97-AF65-F5344CB8AC3E}">
        <p14:creationId xmlns:p14="http://schemas.microsoft.com/office/powerpoint/2010/main" val="31082479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EE605329-8136-7E1F-5892-9F48C9209D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ovéPole 11">
            <a:extLst>
              <a:ext uri="{FF2B5EF4-FFF2-40B4-BE49-F238E27FC236}">
                <a16:creationId xmlns:a16="http://schemas.microsoft.com/office/drawing/2014/main" id="{6507F33C-DB1C-CF9E-4FD7-EEC800C2E1E8}"/>
              </a:ext>
            </a:extLst>
          </p:cNvPr>
          <p:cNvSpPr txBox="1"/>
          <p:nvPr/>
        </p:nvSpPr>
        <p:spPr>
          <a:xfrm>
            <a:off x="119336" y="221414"/>
            <a:ext cx="118813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dirty="0"/>
              <a:t>Oblasti významných K + S vlivů</a:t>
            </a:r>
          </a:p>
          <a:p>
            <a:pPr algn="ctr"/>
            <a:r>
              <a:rPr lang="cs-CZ" sz="1800" b="1" dirty="0"/>
              <a:t>4. Letňany – Prosek – Kbely (k. ú. Kbely, Letňany, Prosek, Vysočany)</a:t>
            </a:r>
            <a:endParaRPr lang="cs-CZ" sz="2400" dirty="0"/>
          </a:p>
        </p:txBody>
      </p:sp>
      <p:sp>
        <p:nvSpPr>
          <p:cNvPr id="13" name="TextovéPole 12">
            <a:extLst>
              <a:ext uri="{FF2B5EF4-FFF2-40B4-BE49-F238E27FC236}">
                <a16:creationId xmlns:a16="http://schemas.microsoft.com/office/drawing/2014/main" id="{44872822-889A-2242-D869-B87BA0ED9B6E}"/>
              </a:ext>
            </a:extLst>
          </p:cNvPr>
          <p:cNvSpPr txBox="1"/>
          <p:nvPr/>
        </p:nvSpPr>
        <p:spPr>
          <a:xfrm>
            <a:off x="5951984" y="1124744"/>
            <a:ext cx="6235689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buClr>
                <a:srgbClr val="0000FF"/>
              </a:buClr>
              <a:buSzPct val="80000"/>
            </a:pPr>
            <a:r>
              <a:rPr lang="cs-CZ" sz="1600" b="1" dirty="0"/>
              <a:t>Koncentrace záměrů </a:t>
            </a:r>
            <a:r>
              <a:rPr lang="cs-CZ" sz="1600" dirty="0"/>
              <a:t>(A01, A10) mj.:</a:t>
            </a:r>
          </a:p>
          <a:p>
            <a:pPr marL="226800" lvl="1" indent="-22680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/>
              <a:t>(80) Nové Letňany </a:t>
            </a:r>
            <a:r>
              <a:rPr lang="cs-CZ" sz="1600" dirty="0">
                <a:sym typeface="Symbol" panose="05050102010706020507" pitchFamily="18" charset="2"/>
              </a:rPr>
              <a:t>Hy/O/R, (178) Kbeličky He/O/R, (505 Sídliště Letňany – 414/505/572 Hy/O/R, (584) Na Klíčově AP/P/S, (597) Letiště Kbely AP/P/S</a:t>
            </a:r>
          </a:p>
          <a:p>
            <a:pPr marL="226800" lvl="1" indent="-22680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>
                <a:sym typeface="Symbol" panose="05050102010706020507" pitchFamily="18" charset="2"/>
              </a:rPr>
              <a:t>Blízkost oblasti K+S vlivů (3) Březiněves – Ďáblice – Třeboradice </a:t>
            </a:r>
          </a:p>
          <a:p>
            <a:pPr marL="226800" lvl="1" indent="-22680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endParaRPr lang="cs-CZ" sz="1600" dirty="0"/>
          </a:p>
          <a:p>
            <a:pPr marL="0" lvl="1">
              <a:buClr>
                <a:srgbClr val="0000FF"/>
              </a:buClr>
              <a:buSzPct val="80000"/>
            </a:pPr>
            <a:r>
              <a:rPr lang="cs-CZ" sz="1600" b="1" dirty="0"/>
              <a:t>Stávající zátěž:</a:t>
            </a:r>
          </a:p>
          <a:p>
            <a:pPr marL="285750" lvl="1" indent="-28575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/>
              <a:t>Kbelská (městská radiála) </a:t>
            </a:r>
          </a:p>
          <a:p>
            <a:pPr marL="0" lvl="1">
              <a:buClr>
                <a:srgbClr val="0000FF"/>
              </a:buClr>
              <a:buSzPct val="80000"/>
            </a:pPr>
            <a:endParaRPr lang="cs-CZ" sz="1600" b="1" dirty="0"/>
          </a:p>
          <a:p>
            <a:pPr marL="0" lvl="1">
              <a:buClr>
                <a:srgbClr val="0000FF"/>
              </a:buClr>
              <a:buSzPct val="80000"/>
            </a:pPr>
            <a:r>
              <a:rPr lang="cs-CZ" sz="1600" b="1" dirty="0"/>
              <a:t>Hodnoty a limity:</a:t>
            </a:r>
          </a:p>
          <a:p>
            <a:pPr marL="226800" lvl="1" indent="-28575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/>
              <a:t>ZPF – převaha I. + II. TO</a:t>
            </a:r>
          </a:p>
          <a:p>
            <a:pPr marL="226800" lvl="1" indent="-28575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/>
              <a:t>Mariánská poutní cesta - (80) Nové Letňany</a:t>
            </a:r>
          </a:p>
          <a:p>
            <a:pPr marL="226800" lvl="1" indent="-28575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/>
              <a:t>Krajinné rozhraní </a:t>
            </a:r>
          </a:p>
          <a:p>
            <a:pPr marL="684000" lvl="2" indent="-285750">
              <a:buClr>
                <a:srgbClr val="0000FF"/>
              </a:buClr>
              <a:buSzPct val="80000"/>
              <a:buFont typeface="Wingdings 2" panose="05020102010507070707" pitchFamily="18" charset="2"/>
              <a:buChar char="P"/>
            </a:pPr>
            <a:r>
              <a:rPr lang="cs-CZ" sz="1600" dirty="0"/>
              <a:t>(933) Kbely – Satalice </a:t>
            </a:r>
            <a:r>
              <a:rPr lang="cs-CZ" sz="1600" dirty="0">
                <a:sym typeface="Symbol" panose="05050102010706020507" pitchFamily="18" charset="2"/>
              </a:rPr>
              <a:t>N/P/S </a:t>
            </a:r>
            <a:r>
              <a:rPr lang="cs-CZ" sz="1600" dirty="0"/>
              <a:t>+ (985) Pražský zlom </a:t>
            </a:r>
            <a:r>
              <a:rPr lang="cs-CZ" sz="1600" dirty="0">
                <a:sym typeface="Symbol" panose="05050102010706020507" pitchFamily="18" charset="2"/>
              </a:rPr>
              <a:t>N/R/S              (928) Ďáblice – Třeboradice N/R/S</a:t>
            </a:r>
            <a:endParaRPr lang="cs-CZ" sz="1600" dirty="0"/>
          </a:p>
          <a:p>
            <a:pPr marL="0" lvl="1">
              <a:buClr>
                <a:srgbClr val="0000FF"/>
              </a:buClr>
              <a:buSzPct val="80000"/>
            </a:pPr>
            <a:endParaRPr lang="cs-CZ" sz="1600" dirty="0"/>
          </a:p>
          <a:p>
            <a:pPr marL="0" lvl="1">
              <a:buClr>
                <a:srgbClr val="0000FF"/>
              </a:buClr>
              <a:buSzPct val="80000"/>
            </a:pPr>
            <a:r>
              <a:rPr lang="cs-CZ" sz="1600" b="1" dirty="0"/>
              <a:t>Významné vlivy:</a:t>
            </a:r>
          </a:p>
          <a:p>
            <a:pPr marL="58950" lvl="1" indent="-285750" defTabSz="22680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/>
              <a:t>Hluk z dopravy (Kbelská)</a:t>
            </a:r>
          </a:p>
          <a:p>
            <a:pPr marL="285750" lvl="1" indent="-28575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/>
              <a:t>Nárůst zpevněných ploch</a:t>
            </a:r>
          </a:p>
          <a:p>
            <a:pPr marL="457200" lvl="2" indent="-226800">
              <a:buClr>
                <a:srgbClr val="0000FF"/>
              </a:buClr>
              <a:buSzPct val="100000"/>
              <a:buFont typeface="Wingdings 2" panose="05020102010507070707" pitchFamily="18" charset="2"/>
              <a:buChar char="P"/>
            </a:pPr>
            <a:r>
              <a:rPr lang="cs-CZ" sz="1600" dirty="0">
                <a:latin typeface="Symbol" panose="05050102010706020507" pitchFamily="18" charset="2"/>
                <a:sym typeface="Symbol" panose="05050102010706020507" pitchFamily="18" charset="2"/>
              </a:rPr>
              <a:t></a:t>
            </a:r>
            <a:r>
              <a:rPr lang="cs-CZ" sz="1600" dirty="0"/>
              <a:t> </a:t>
            </a:r>
            <a:r>
              <a:rPr lang="cs-CZ" sz="1600" dirty="0">
                <a:sym typeface="Wingdings" panose="05000000000000000000" pitchFamily="2" charset="2"/>
              </a:rPr>
              <a:t>zá</a:t>
            </a:r>
            <a:r>
              <a:rPr lang="cs-CZ" sz="1600" dirty="0"/>
              <a:t>bor ZPF + odtokové poměry (S)</a:t>
            </a:r>
          </a:p>
          <a:p>
            <a:pPr marL="457200" lvl="2" indent="-226800">
              <a:buClr>
                <a:srgbClr val="0000FF"/>
              </a:buClr>
              <a:buSzPct val="100000"/>
              <a:buFont typeface="Wingdings 2" panose="05020102010507070707" pitchFamily="18" charset="2"/>
              <a:buChar char="P"/>
            </a:pPr>
            <a:r>
              <a:rPr lang="cs-CZ" sz="1600" dirty="0">
                <a:latin typeface="Symbol" panose="05050102010706020507" pitchFamily="18" charset="2"/>
                <a:sym typeface="Symbol" panose="05050102010706020507" pitchFamily="18" charset="2"/>
              </a:rPr>
              <a:t> </a:t>
            </a:r>
            <a:r>
              <a:rPr lang="cs-CZ" sz="1600" dirty="0">
                <a:sym typeface="Symbol" panose="05050102010706020507" pitchFamily="18" charset="2"/>
              </a:rPr>
              <a:t>snížená prostupnost území v prostoru krajinného rozhraní</a:t>
            </a:r>
            <a:endParaRPr lang="cs-CZ" sz="1600" dirty="0"/>
          </a:p>
          <a:p>
            <a:pPr lvl="1" indent="-226800">
              <a:buClr>
                <a:srgbClr val="0000FF"/>
              </a:buClr>
              <a:buSzPct val="80000"/>
              <a:buFont typeface="Wingdings 2" panose="05020102010507070707" pitchFamily="18" charset="2"/>
              <a:buChar char="P"/>
            </a:pPr>
            <a:r>
              <a:rPr lang="cs-CZ" sz="1600" dirty="0">
                <a:latin typeface="Symbol" panose="05050102010706020507" pitchFamily="18" charset="2"/>
                <a:sym typeface="Symbol" panose="05050102010706020507" pitchFamily="18" charset="2"/>
              </a:rPr>
              <a:t> </a:t>
            </a:r>
            <a:r>
              <a:rPr lang="cs-CZ" sz="1600" dirty="0"/>
              <a:t>vyšší zranitelnost vůči teplotním extrémům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5A055540-8C3B-6660-DC04-1C6F688D3C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24744"/>
            <a:ext cx="5425283" cy="3779649"/>
          </a:xfrm>
          <a:prstGeom prst="rect">
            <a:avLst/>
          </a:prstGeom>
        </p:spPr>
      </p:pic>
      <p:cxnSp>
        <p:nvCxnSpPr>
          <p:cNvPr id="4" name="Přímá spojnice se šipkou 3">
            <a:extLst>
              <a:ext uri="{FF2B5EF4-FFF2-40B4-BE49-F238E27FC236}">
                <a16:creationId xmlns:a16="http://schemas.microsoft.com/office/drawing/2014/main" id="{45C41815-2CE5-7F86-B30B-9C9F2FE94949}"/>
              </a:ext>
            </a:extLst>
          </p:cNvPr>
          <p:cNvCxnSpPr/>
          <p:nvPr/>
        </p:nvCxnSpPr>
        <p:spPr>
          <a:xfrm>
            <a:off x="7464152" y="4509120"/>
            <a:ext cx="648072" cy="0"/>
          </a:xfrm>
          <a:prstGeom prst="straightConnector1">
            <a:avLst/>
          </a:prstGeom>
          <a:ln w="19050" cap="flat" cmpd="sng" algn="ctr">
            <a:solidFill>
              <a:schemeClr val="accent2"/>
            </a:solidFill>
            <a:prstDash val="solid"/>
            <a:round/>
            <a:headEnd type="arrow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20397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5038402" y="87868"/>
            <a:ext cx="70342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b="1" dirty="0">
                <a:latin typeface="Arial" panose="020B0604020202020204" pitchFamily="34" charset="0"/>
                <a:cs typeface="Arial" panose="020B0604020202020204" pitchFamily="34" charset="0"/>
              </a:rPr>
              <a:t>Logické schéma vzájemných vazeb jednotlivých částí SEA</a:t>
            </a: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051" y="0"/>
            <a:ext cx="5186861" cy="6813376"/>
          </a:xfrm>
          <a:prstGeom prst="rect">
            <a:avLst/>
          </a:prstGeom>
        </p:spPr>
      </p:pic>
      <p:sp>
        <p:nvSpPr>
          <p:cNvPr id="4" name="Obdélník 3"/>
          <p:cNvSpPr/>
          <p:nvPr/>
        </p:nvSpPr>
        <p:spPr>
          <a:xfrm>
            <a:off x="5420963" y="1412776"/>
            <a:ext cx="6651701" cy="4870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000" indent="-342000" eaLnBrk="1" hangingPunct="1">
              <a:spcBef>
                <a:spcPts val="300"/>
              </a:spcBef>
              <a:buClr>
                <a:srgbClr val="0070C0"/>
              </a:buClr>
              <a:buFont typeface="Wingdings" panose="05000000000000000000" pitchFamily="2" charset="2"/>
              <a:buChar char="n"/>
            </a:pPr>
            <a:r>
              <a:rPr lang="cs-CZ" altLang="cs-CZ" sz="1800" dirty="0">
                <a:solidFill>
                  <a:srgbClr val="C00000"/>
                </a:solidFill>
              </a:rPr>
              <a:t>Strategická osa </a:t>
            </a:r>
            <a:r>
              <a:rPr lang="cs-CZ" altLang="cs-CZ" sz="1800" dirty="0"/>
              <a:t>(kap. 1. + 2.)</a:t>
            </a:r>
          </a:p>
          <a:p>
            <a:pPr marL="799200" lvl="2" indent="-342000" eaLnBrk="1" hangingPunct="1">
              <a:spcBef>
                <a:spcPts val="300"/>
              </a:spcBef>
              <a:buClr>
                <a:srgbClr val="0070C0"/>
              </a:buClr>
              <a:buFont typeface="Wingdings" panose="05000000000000000000" pitchFamily="2" charset="2"/>
              <a:buChar char="ü"/>
            </a:pPr>
            <a:r>
              <a:rPr lang="cs-CZ" altLang="cs-CZ" sz="1800" dirty="0"/>
              <a:t>koncepční a strategické dokumenty (ČR / HMP)</a:t>
            </a:r>
          </a:p>
          <a:p>
            <a:pPr marL="799200" lvl="2" indent="-342000" eaLnBrk="1" hangingPunct="1">
              <a:spcBef>
                <a:spcPts val="300"/>
              </a:spcBef>
              <a:buClr>
                <a:srgbClr val="0070C0"/>
              </a:buClr>
              <a:buFont typeface="Wingdings" panose="05000000000000000000" pitchFamily="2" charset="2"/>
              <a:buChar char="ü"/>
            </a:pPr>
            <a:r>
              <a:rPr lang="cs-CZ" altLang="cs-CZ" sz="1800" dirty="0"/>
              <a:t>cíle ochrany ŽP dosažitelné (aspoň částečně) nástroji územního plánování</a:t>
            </a:r>
          </a:p>
          <a:p>
            <a:pPr marL="799200" lvl="2" indent="-342000" eaLnBrk="1" hangingPunct="1">
              <a:spcBef>
                <a:spcPts val="300"/>
              </a:spcBef>
              <a:buClr>
                <a:srgbClr val="0070C0"/>
              </a:buClr>
              <a:buFont typeface="Wingdings" panose="05000000000000000000" pitchFamily="2" charset="2"/>
              <a:buChar char="ü"/>
            </a:pPr>
            <a:r>
              <a:rPr lang="cs-CZ" altLang="cs-CZ" sz="1800" dirty="0"/>
              <a:t>sada „referenčních cílů ochrany životního prostředí“ (</a:t>
            </a:r>
            <a:r>
              <a:rPr lang="cs-CZ" altLang="cs-CZ" sz="1800" dirty="0">
                <a:sym typeface="Symbol" panose="05050102010706020507" pitchFamily="18" charset="2"/>
              </a:rPr>
              <a:t> kap. 9.)</a:t>
            </a:r>
            <a:endParaRPr lang="cs-CZ" altLang="cs-CZ" sz="1800" dirty="0"/>
          </a:p>
          <a:p>
            <a:pPr marL="342000" indent="-342000" eaLnBrk="1" hangingPunct="1">
              <a:spcBef>
                <a:spcPts val="300"/>
              </a:spcBef>
              <a:buClr>
                <a:srgbClr val="0070C0"/>
              </a:buClr>
              <a:buFont typeface="Wingdings" panose="05000000000000000000" pitchFamily="2" charset="2"/>
              <a:buChar char="n"/>
            </a:pPr>
            <a:endParaRPr lang="cs-CZ" altLang="cs-CZ" sz="1800" dirty="0">
              <a:solidFill>
                <a:srgbClr val="66FFFF"/>
              </a:solidFill>
            </a:endParaRPr>
          </a:p>
          <a:p>
            <a:pPr marL="342000" indent="-342000" eaLnBrk="1" hangingPunct="1">
              <a:spcBef>
                <a:spcPts val="300"/>
              </a:spcBef>
              <a:buClr>
                <a:srgbClr val="0070C0"/>
              </a:buClr>
              <a:buFont typeface="Wingdings" panose="05000000000000000000" pitchFamily="2" charset="2"/>
              <a:buChar char="n"/>
            </a:pPr>
            <a:r>
              <a:rPr lang="cs-CZ" altLang="cs-CZ" sz="1800" dirty="0">
                <a:solidFill>
                  <a:srgbClr val="C00000"/>
                </a:solidFill>
                <a:highlight>
                  <a:srgbClr val="FFFF00"/>
                </a:highlight>
              </a:rPr>
              <a:t>Složková osa</a:t>
            </a:r>
          </a:p>
          <a:p>
            <a:pPr marL="799200" lvl="2" indent="-342000" eaLnBrk="1" hangingPunct="1">
              <a:spcBef>
                <a:spcPts val="300"/>
              </a:spcBef>
              <a:buClr>
                <a:srgbClr val="0070C0"/>
              </a:buClr>
              <a:buFont typeface="Wingdings" panose="05000000000000000000" pitchFamily="2" charset="2"/>
              <a:buChar char="ü"/>
            </a:pPr>
            <a:r>
              <a:rPr lang="cs-CZ" altLang="cs-CZ" sz="1800" dirty="0">
                <a:highlight>
                  <a:srgbClr val="FFFF00"/>
                </a:highlight>
              </a:rPr>
              <a:t>popis dosavadního vývoje a současného stavu složek ŽP + předpokládaný vývoj bez uplatnění MPP (kap. 3)</a:t>
            </a:r>
          </a:p>
          <a:p>
            <a:pPr marL="799200" lvl="2" indent="-342000" eaLnBrk="1" hangingPunct="1">
              <a:spcBef>
                <a:spcPts val="300"/>
              </a:spcBef>
              <a:buClr>
                <a:srgbClr val="0070C0"/>
              </a:buClr>
              <a:buFont typeface="Wingdings" panose="05000000000000000000" pitchFamily="2" charset="2"/>
              <a:buChar char="ü"/>
            </a:pPr>
            <a:r>
              <a:rPr lang="cs-CZ" altLang="cs-CZ" sz="1800" dirty="0">
                <a:highlight>
                  <a:srgbClr val="FFFF00"/>
                </a:highlight>
              </a:rPr>
              <a:t>hlavní charakteristiky, jevy a problémy, které mohou být uplatněním MPP ovlivněny (kap. 4. a 5.) </a:t>
            </a:r>
            <a:r>
              <a:rPr lang="cs-CZ" altLang="cs-CZ" sz="1800" dirty="0">
                <a:highlight>
                  <a:srgbClr val="FFFF00"/>
                </a:highlight>
                <a:sym typeface="Symbol" panose="05050102010706020507" pitchFamily="18" charset="2"/>
              </a:rPr>
              <a:t></a:t>
            </a:r>
            <a:r>
              <a:rPr lang="cs-CZ" altLang="cs-CZ" sz="1800" dirty="0">
                <a:highlight>
                  <a:srgbClr val="FFFF00"/>
                </a:highlight>
              </a:rPr>
              <a:t> </a:t>
            </a:r>
            <a:r>
              <a:rPr lang="cs-CZ" altLang="cs-CZ" sz="1800" dirty="0">
                <a:solidFill>
                  <a:srgbClr val="0000FF"/>
                </a:solidFill>
                <a:highlight>
                  <a:srgbClr val="FFFF00"/>
                </a:highlight>
              </a:rPr>
              <a:t>vstupní podklad pro posouzení kumulativních a synergických vlivů řešení MPP</a:t>
            </a:r>
          </a:p>
          <a:p>
            <a:pPr marL="799200" lvl="3" indent="-342000" eaLnBrk="1" hangingPunct="1">
              <a:spcBef>
                <a:spcPts val="300"/>
              </a:spcBef>
              <a:buClr>
                <a:srgbClr val="0070C0"/>
              </a:buClr>
              <a:buFont typeface="Wingdings" panose="05000000000000000000" pitchFamily="2" charset="2"/>
              <a:buChar char="ü"/>
            </a:pPr>
            <a:r>
              <a:rPr lang="cs-CZ" altLang="cs-CZ" sz="1800" dirty="0">
                <a:highlight>
                  <a:srgbClr val="FFFF00"/>
                </a:highlight>
              </a:rPr>
              <a:t>prostorová analýza </a:t>
            </a:r>
          </a:p>
          <a:p>
            <a:pPr marL="799200" lvl="3" indent="-342000" eaLnBrk="1" hangingPunct="1">
              <a:spcBef>
                <a:spcPts val="300"/>
              </a:spcBef>
              <a:buClr>
                <a:srgbClr val="0070C0"/>
              </a:buClr>
              <a:buFont typeface="Wingdings" panose="05000000000000000000" pitchFamily="2" charset="2"/>
              <a:buChar char="ü"/>
            </a:pPr>
            <a:r>
              <a:rPr lang="cs-CZ" altLang="cs-CZ" sz="1800" dirty="0">
                <a:highlight>
                  <a:srgbClr val="FFFF00"/>
                </a:highlight>
              </a:rPr>
              <a:t>složková analýza </a:t>
            </a:r>
          </a:p>
        </p:txBody>
      </p:sp>
      <p:sp>
        <p:nvSpPr>
          <p:cNvPr id="8" name="Šipka dolů 7"/>
          <p:cNvSpPr/>
          <p:nvPr/>
        </p:nvSpPr>
        <p:spPr>
          <a:xfrm>
            <a:off x="407368" y="1556792"/>
            <a:ext cx="216024" cy="936104"/>
          </a:xfrm>
          <a:prstGeom prst="downArrow">
            <a:avLst/>
          </a:prstGeom>
          <a:solidFill>
            <a:srgbClr val="C00000"/>
          </a:solidFill>
          <a:ln cap="flat">
            <a:solidFill>
              <a:srgbClr val="C0000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C00000"/>
              </a:solidFill>
            </a:endParaRPr>
          </a:p>
        </p:txBody>
      </p:sp>
      <p:sp>
        <p:nvSpPr>
          <p:cNvPr id="11" name="Šipka dolů 10"/>
          <p:cNvSpPr/>
          <p:nvPr/>
        </p:nvSpPr>
        <p:spPr>
          <a:xfrm>
            <a:off x="5038402" y="1412776"/>
            <a:ext cx="216024" cy="936104"/>
          </a:xfrm>
          <a:prstGeom prst="downArrow">
            <a:avLst/>
          </a:prstGeom>
          <a:solidFill>
            <a:srgbClr val="C00000"/>
          </a:solidFill>
          <a:ln cap="flat">
            <a:solidFill>
              <a:srgbClr val="C0000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C00000"/>
              </a:solidFill>
            </a:endParaRPr>
          </a:p>
        </p:txBody>
      </p:sp>
      <p:sp>
        <p:nvSpPr>
          <p:cNvPr id="2" name="Šipka: doleva 1">
            <a:extLst>
              <a:ext uri="{FF2B5EF4-FFF2-40B4-BE49-F238E27FC236}">
                <a16:creationId xmlns:a16="http://schemas.microsoft.com/office/drawing/2014/main" id="{557B1F73-2ED7-1D82-5F05-822189FE22C0}"/>
              </a:ext>
            </a:extLst>
          </p:cNvPr>
          <p:cNvSpPr/>
          <p:nvPr/>
        </p:nvSpPr>
        <p:spPr>
          <a:xfrm>
            <a:off x="5182418" y="2703966"/>
            <a:ext cx="360040" cy="216024"/>
          </a:xfrm>
          <a:prstGeom prst="leftArrow">
            <a:avLst/>
          </a:prstGeom>
          <a:solidFill>
            <a:srgbClr val="00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Šipka: doleva 5">
            <a:extLst>
              <a:ext uri="{FF2B5EF4-FFF2-40B4-BE49-F238E27FC236}">
                <a16:creationId xmlns:a16="http://schemas.microsoft.com/office/drawing/2014/main" id="{76866992-1F0A-5F5A-0047-3C42366150D0}"/>
              </a:ext>
            </a:extLst>
          </p:cNvPr>
          <p:cNvSpPr/>
          <p:nvPr/>
        </p:nvSpPr>
        <p:spPr>
          <a:xfrm>
            <a:off x="4151784" y="5013176"/>
            <a:ext cx="360040" cy="216024"/>
          </a:xfrm>
          <a:prstGeom prst="leftArrow">
            <a:avLst/>
          </a:prstGeom>
          <a:solidFill>
            <a:srgbClr val="00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Šipka: doleva 8">
            <a:extLst>
              <a:ext uri="{FF2B5EF4-FFF2-40B4-BE49-F238E27FC236}">
                <a16:creationId xmlns:a16="http://schemas.microsoft.com/office/drawing/2014/main" id="{98F83541-B7D9-8AA5-1F86-D01EFB4F6D9E}"/>
              </a:ext>
            </a:extLst>
          </p:cNvPr>
          <p:cNvSpPr/>
          <p:nvPr/>
        </p:nvSpPr>
        <p:spPr>
          <a:xfrm>
            <a:off x="5182418" y="5949280"/>
            <a:ext cx="360040" cy="216024"/>
          </a:xfrm>
          <a:prstGeom prst="leftArrow">
            <a:avLst/>
          </a:prstGeom>
          <a:solidFill>
            <a:srgbClr val="00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245701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BD818A15-F705-D705-31DE-6FF020DA08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ovéPole 11">
            <a:extLst>
              <a:ext uri="{FF2B5EF4-FFF2-40B4-BE49-F238E27FC236}">
                <a16:creationId xmlns:a16="http://schemas.microsoft.com/office/drawing/2014/main" id="{323E669C-E1A2-CDC5-217B-A6825ACEB6D1}"/>
              </a:ext>
            </a:extLst>
          </p:cNvPr>
          <p:cNvSpPr txBox="1"/>
          <p:nvPr/>
        </p:nvSpPr>
        <p:spPr>
          <a:xfrm>
            <a:off x="119336" y="0"/>
            <a:ext cx="118761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dirty="0"/>
              <a:t>Oblasti významných K + S vlivů</a:t>
            </a:r>
          </a:p>
          <a:p>
            <a:pPr algn="ctr"/>
            <a:r>
              <a:rPr lang="cs-CZ" sz="1800" b="1" dirty="0"/>
              <a:t>5. Dubeč sever – Dubeč – Lítožnice (k. ú. Běchovice, Dolní Počernice, Dubeč) </a:t>
            </a:r>
            <a:endParaRPr lang="cs-CZ" sz="2400" dirty="0"/>
          </a:p>
        </p:txBody>
      </p:sp>
      <p:sp>
        <p:nvSpPr>
          <p:cNvPr id="13" name="TextovéPole 12">
            <a:extLst>
              <a:ext uri="{FF2B5EF4-FFF2-40B4-BE49-F238E27FC236}">
                <a16:creationId xmlns:a16="http://schemas.microsoft.com/office/drawing/2014/main" id="{316D2E6B-0FC9-138C-E9E1-33F44035DB95}"/>
              </a:ext>
            </a:extLst>
          </p:cNvPr>
          <p:cNvSpPr txBox="1"/>
          <p:nvPr/>
        </p:nvSpPr>
        <p:spPr>
          <a:xfrm>
            <a:off x="4747555" y="738664"/>
            <a:ext cx="7444445" cy="621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buClr>
                <a:srgbClr val="0000FF"/>
              </a:buClr>
              <a:buSzPct val="80000"/>
            </a:pPr>
            <a:r>
              <a:rPr lang="cs-CZ" sz="1600" b="1" dirty="0"/>
              <a:t>Koncentrace záměrů </a:t>
            </a:r>
            <a:r>
              <a:rPr lang="cs-CZ" sz="1600" dirty="0"/>
              <a:t>(A01) mj.:</a:t>
            </a:r>
          </a:p>
          <a:p>
            <a:pPr marL="226800" lvl="1" indent="-22680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/>
              <a:t>Pražský okruh, úsek Běchovice – dálnice D1 (610/-1),</a:t>
            </a:r>
          </a:p>
          <a:p>
            <a:pPr marL="226800" lvl="1" indent="-22680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/>
              <a:t>přeložka silnice I/12 Pražský okruh – hranice hl. m. Prahy (610/-/87)</a:t>
            </a:r>
          </a:p>
          <a:p>
            <a:pPr marL="226800" lvl="1" indent="-22680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/>
              <a:t>2x elektrická vedení 110 kV TS Běchovice – TS Benešov (760/-/2) a TS Malešice – TS Běchovice – TS Měcholupy (760/-11).</a:t>
            </a:r>
            <a:endParaRPr lang="cs-CZ" sz="1600" dirty="0">
              <a:highlight>
                <a:srgbClr val="FFFF00"/>
              </a:highlight>
            </a:endParaRPr>
          </a:p>
          <a:p>
            <a:pPr marL="0" lvl="1">
              <a:spcBef>
                <a:spcPts val="1200"/>
              </a:spcBef>
              <a:buClr>
                <a:srgbClr val="0000FF"/>
              </a:buClr>
              <a:buSzPct val="80000"/>
            </a:pPr>
            <a:r>
              <a:rPr lang="cs-CZ" sz="1600" b="1" dirty="0"/>
              <a:t>Stávající zátěž </a:t>
            </a:r>
          </a:p>
          <a:p>
            <a:pPr marL="226800" lvl="1" indent="-22680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/>
              <a:t>Vysoká míra dosavadního využití území (extrémní úbytek ZPF na rozhraní Dolních Počernic a Běchovic (D06).</a:t>
            </a:r>
          </a:p>
          <a:p>
            <a:pPr marL="0" lvl="1">
              <a:spcBef>
                <a:spcPts val="1200"/>
              </a:spcBef>
              <a:buClr>
                <a:srgbClr val="0000FF"/>
              </a:buClr>
              <a:buSzPct val="80000"/>
            </a:pPr>
            <a:r>
              <a:rPr lang="cs-CZ" sz="1600" b="1" dirty="0"/>
              <a:t>Hodnoty a limity </a:t>
            </a:r>
            <a:r>
              <a:rPr lang="cs-CZ" sz="1600" dirty="0"/>
              <a:t>(B13, B33, C19):</a:t>
            </a:r>
          </a:p>
          <a:p>
            <a:pPr marL="285750" lvl="1" indent="-28575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/>
              <a:t>PP Lítožnice (Lítožnické rybníky, niva Říčanského potoka, přilehlé lesní porosty)</a:t>
            </a:r>
          </a:p>
          <a:p>
            <a:pPr marL="285750" lvl="1" indent="-28575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/>
              <a:t>RBC 1452 Lítožnice (součást PP) + LBK v trase Říčanského potoka</a:t>
            </a:r>
          </a:p>
          <a:p>
            <a:pPr marL="285750" lvl="1" indent="-28575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/>
              <a:t>lesní porost podél ulice Ke Kolodějskému zámku součást RBK 1154 Lítožnice – Uhříněvská obora;</a:t>
            </a:r>
          </a:p>
          <a:p>
            <a:pPr marL="285750" lvl="1" indent="-28575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/>
              <a:t>přírodní park Říčanka</a:t>
            </a:r>
          </a:p>
          <a:p>
            <a:pPr marL="0" lvl="1">
              <a:spcBef>
                <a:spcPts val="1200"/>
              </a:spcBef>
              <a:buClr>
                <a:srgbClr val="0000FF"/>
              </a:buClr>
              <a:buSzPct val="80000"/>
            </a:pPr>
            <a:r>
              <a:rPr lang="cs-CZ" sz="1600" b="1" dirty="0"/>
              <a:t>Významné vlivy:</a:t>
            </a:r>
          </a:p>
          <a:p>
            <a:pPr marL="285750" lvl="2" indent="-285750" defTabSz="22680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/>
              <a:t>imisní zátěž + hluk (191 Dubeč-sever – jižní část)</a:t>
            </a:r>
          </a:p>
          <a:p>
            <a:pPr marL="285750" lvl="2" indent="-28575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>
                <a:sym typeface="Symbol" panose="05050102010706020507" pitchFamily="18" charset="2"/>
              </a:rPr>
              <a:t>vznik migračních bariér</a:t>
            </a:r>
          </a:p>
          <a:p>
            <a:pPr marL="285750" lvl="2" indent="-28575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>
                <a:sym typeface="Symbol" panose="05050102010706020507" pitchFamily="18" charset="2"/>
              </a:rPr>
              <a:t>odtokové poměry</a:t>
            </a:r>
            <a:endParaRPr lang="cs-CZ" sz="1600" dirty="0"/>
          </a:p>
          <a:p>
            <a:pPr marL="285750" lvl="1" indent="-28575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/>
              <a:t>vyšší zranitelnost vůči teplotním extrémům</a:t>
            </a:r>
          </a:p>
          <a:p>
            <a:pPr marL="285750" lvl="1" indent="-28575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/>
              <a:t>krajinný ráz př. parku Říčanka </a:t>
            </a:r>
          </a:p>
          <a:p>
            <a:pPr marL="285750" lvl="1" indent="-285750">
              <a:buClr>
                <a:srgbClr val="33CC33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b="1" dirty="0">
                <a:solidFill>
                  <a:srgbClr val="33CC33"/>
                </a:solidFill>
              </a:rPr>
              <a:t>nezastavitelné T+R plochy s přírodním využitím (</a:t>
            </a:r>
            <a:r>
              <a:rPr lang="pt-BR" sz="1600" b="1" dirty="0">
                <a:solidFill>
                  <a:srgbClr val="33CC33"/>
                </a:solidFill>
              </a:rPr>
              <a:t>413/942/ 9036, 413/945/9077, 413/945/9078 a 413/945/140</a:t>
            </a:r>
            <a:r>
              <a:rPr lang="cs-CZ" sz="1600" b="1" dirty="0">
                <a:solidFill>
                  <a:srgbClr val="33CC33"/>
                </a:solidFill>
              </a:rPr>
              <a:t>)</a:t>
            </a:r>
            <a:endParaRPr lang="cs-CZ" sz="1600" dirty="0"/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F383E4BF-829A-BD79-9CEC-2669E7A1BC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67" y="718389"/>
            <a:ext cx="4628219" cy="5930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5729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32814BDF-B0FB-4361-1A6B-7B59605292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>
            <a:extLst>
              <a:ext uri="{FF2B5EF4-FFF2-40B4-BE49-F238E27FC236}">
                <a16:creationId xmlns:a16="http://schemas.microsoft.com/office/drawing/2014/main" id="{E30C2097-3695-6EED-1354-118167591323}"/>
              </a:ext>
            </a:extLst>
          </p:cNvPr>
          <p:cNvSpPr txBox="1"/>
          <p:nvPr/>
        </p:nvSpPr>
        <p:spPr>
          <a:xfrm>
            <a:off x="5159896" y="715308"/>
            <a:ext cx="6912769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buClr>
                <a:srgbClr val="0000FF"/>
              </a:buClr>
              <a:buSzPct val="80000"/>
            </a:pPr>
            <a:r>
              <a:rPr lang="cs-CZ" sz="1600" b="1" dirty="0"/>
              <a:t>Koncentrace záměrů </a:t>
            </a:r>
            <a:r>
              <a:rPr lang="cs-CZ" sz="1600" dirty="0"/>
              <a:t>(A01) mj.:</a:t>
            </a:r>
          </a:p>
          <a:p>
            <a:pPr marL="226800" lvl="1" indent="-22680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/>
              <a:t>(268) Újezd u Průhonic </a:t>
            </a:r>
            <a:r>
              <a:rPr lang="cs-CZ" sz="1600" dirty="0">
                <a:sym typeface="Symbol" panose="05050102010706020507" pitchFamily="18" charset="2"/>
              </a:rPr>
              <a:t>Ve/O/S </a:t>
            </a:r>
          </a:p>
          <a:p>
            <a:pPr marL="742950" lvl="2" indent="-285750">
              <a:buClr>
                <a:srgbClr val="0000FF"/>
              </a:buClr>
              <a:buSzPct val="80000"/>
              <a:buFont typeface="Wingdings 2" panose="05020102010507070707" pitchFamily="18" charset="2"/>
              <a:buChar char="P"/>
            </a:pPr>
            <a:r>
              <a:rPr lang="cs-CZ" sz="1600" dirty="0">
                <a:sym typeface="Symbol" panose="05050102010706020507" pitchFamily="18" charset="2"/>
              </a:rPr>
              <a:t>417/268/119 He/O/</a:t>
            </a:r>
            <a:r>
              <a:rPr lang="cs-CZ" sz="1600" dirty="0" err="1">
                <a:sym typeface="Symbol" panose="05050102010706020507" pitchFamily="18" charset="2"/>
              </a:rPr>
              <a:t>R+T</a:t>
            </a:r>
            <a:r>
              <a:rPr lang="cs-CZ" sz="1600" dirty="0">
                <a:sym typeface="Symbol" panose="05050102010706020507" pitchFamily="18" charset="2"/>
              </a:rPr>
              <a:t> - 15,69 ha</a:t>
            </a:r>
          </a:p>
          <a:p>
            <a:pPr marL="742950" lvl="2" indent="-285750">
              <a:buClr>
                <a:srgbClr val="0000FF"/>
              </a:buClr>
              <a:buSzPct val="80000"/>
              <a:buFont typeface="Wingdings 2" panose="05020102010507070707" pitchFamily="18" charset="2"/>
              <a:buChar char="P"/>
            </a:pPr>
            <a:r>
              <a:rPr lang="cs-CZ" sz="1600" dirty="0">
                <a:sym typeface="Symbol" panose="05050102010706020507" pitchFamily="18" charset="2"/>
              </a:rPr>
              <a:t>414/268/5312 Ve/O/R - 10,83 ha</a:t>
            </a:r>
          </a:p>
          <a:p>
            <a:pPr marL="742950" lvl="2" indent="-285750">
              <a:buClr>
                <a:srgbClr val="0000FF"/>
              </a:buClr>
              <a:buSzPct val="80000"/>
              <a:buFont typeface="Wingdings 2" panose="05020102010507070707" pitchFamily="18" charset="2"/>
              <a:buChar char="P"/>
            </a:pPr>
            <a:r>
              <a:rPr lang="cs-CZ" sz="1600" dirty="0">
                <a:sym typeface="Symbol" panose="05050102010706020507" pitchFamily="18" charset="2"/>
              </a:rPr>
              <a:t>414/268/5056 Ve/O/R  - 5,12 ha</a:t>
            </a:r>
          </a:p>
          <a:p>
            <a:pPr marL="742950" lvl="2" indent="-285750">
              <a:buClr>
                <a:srgbClr val="0000FF"/>
              </a:buClr>
              <a:buSzPct val="80000"/>
              <a:buFont typeface="Wingdings 2" panose="05020102010507070707" pitchFamily="18" charset="2"/>
              <a:buChar char="P"/>
            </a:pPr>
            <a:r>
              <a:rPr lang="cs-CZ" sz="1600" dirty="0">
                <a:sym typeface="Symbol" panose="05050102010706020507" pitchFamily="18" charset="2"/>
              </a:rPr>
              <a:t>ostatní zast. plochy Ve/O/R  - 9,25 ha</a:t>
            </a:r>
          </a:p>
          <a:p>
            <a:pPr marL="285750" lvl="1" indent="-28575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>
                <a:sym typeface="Symbol" panose="05050102010706020507" pitchFamily="18" charset="2"/>
              </a:rPr>
              <a:t>MÚK Újezd u Průhonic (</a:t>
            </a:r>
            <a:r>
              <a:rPr lang="cs-CZ" sz="1600" dirty="0"/>
              <a:t>611/914/1019) – vestecká spojka + sjezd do ul. Formanské</a:t>
            </a:r>
          </a:p>
          <a:p>
            <a:pPr marL="285750" lvl="1" indent="-28575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/>
              <a:t>ZVN 400 kV (760/-9) + VVN 110 kV (760/-17)</a:t>
            </a:r>
          </a:p>
          <a:p>
            <a:pPr marL="0" lvl="1">
              <a:spcBef>
                <a:spcPts val="1200"/>
              </a:spcBef>
              <a:buClr>
                <a:srgbClr val="0000FF"/>
              </a:buClr>
              <a:buSzPct val="80000"/>
            </a:pPr>
            <a:r>
              <a:rPr lang="cs-CZ" sz="1600" b="1" dirty="0"/>
              <a:t>Hodnoty a limity </a:t>
            </a:r>
            <a:r>
              <a:rPr lang="cs-CZ" sz="1600" dirty="0"/>
              <a:t>(B29):</a:t>
            </a:r>
          </a:p>
          <a:p>
            <a:pPr marL="226800" lvl="1" indent="-28575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/>
              <a:t>PP Milíčovský les a rybníky (též RBC)</a:t>
            </a:r>
          </a:p>
          <a:p>
            <a:pPr marL="226800" lvl="1" indent="-28575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/>
              <a:t>Přírodní park Botič – Milíčov</a:t>
            </a:r>
          </a:p>
          <a:p>
            <a:pPr marL="226800" lvl="1" indent="-28575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/>
              <a:t>RBK 2566 Osnický les – RBK40  + LBC 3147 Údolí Botiče)</a:t>
            </a:r>
          </a:p>
          <a:p>
            <a:pPr marL="226800" lvl="1" indent="-28575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/>
              <a:t>Striktní prostorové omezení (D1, Botič, koridor pro 400 + 110 kV)</a:t>
            </a:r>
          </a:p>
          <a:p>
            <a:pPr marL="0" lvl="1">
              <a:spcBef>
                <a:spcPts val="1200"/>
              </a:spcBef>
              <a:buClr>
                <a:srgbClr val="0000FF"/>
              </a:buClr>
              <a:buSzPct val="80000"/>
            </a:pPr>
            <a:r>
              <a:rPr lang="cs-CZ" sz="1600" b="1" dirty="0"/>
              <a:t>Významné vlivy:</a:t>
            </a:r>
          </a:p>
          <a:p>
            <a:pPr marL="285750" lvl="1" indent="-28575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/>
              <a:t>Přírůstek zastavitelných ploch cca 40,93 ha </a:t>
            </a:r>
            <a:r>
              <a:rPr lang="cs-CZ" sz="1600" dirty="0">
                <a:sym typeface="Symbol" panose="05050102010706020507" pitchFamily="18" charset="2"/>
              </a:rPr>
              <a:t> 104 % rozsahu původní zástavby (cca 39,30 ha)  </a:t>
            </a:r>
            <a:r>
              <a:rPr lang="cs-CZ" sz="1600" dirty="0"/>
              <a:t>ztráta charakteru venkovského sídla</a:t>
            </a:r>
          </a:p>
          <a:p>
            <a:pPr marL="285750" lvl="1" indent="-28575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/>
              <a:t>Zvýšená expozice PP Milíčovský les a rybníky (návštěvnost)</a:t>
            </a:r>
          </a:p>
          <a:p>
            <a:pPr marL="285750" lvl="1" indent="-28575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/>
              <a:t>Nárůst zpevněných ploch (vč. MÚK)</a:t>
            </a:r>
          </a:p>
          <a:p>
            <a:pPr marL="457200" lvl="2" indent="-226800">
              <a:buClr>
                <a:srgbClr val="0000FF"/>
              </a:buClr>
              <a:buSzPct val="100000"/>
              <a:buFont typeface="Wingdings 2" panose="05020102010507070707" pitchFamily="18" charset="2"/>
              <a:buChar char="P"/>
            </a:pPr>
            <a:r>
              <a:rPr lang="cs-CZ" sz="1600" dirty="0">
                <a:latin typeface="Symbol" panose="05050102010706020507" pitchFamily="18" charset="2"/>
                <a:sym typeface="Symbol" panose="05050102010706020507" pitchFamily="18" charset="2"/>
              </a:rPr>
              <a:t></a:t>
            </a:r>
            <a:r>
              <a:rPr lang="cs-CZ" sz="1600" dirty="0"/>
              <a:t> </a:t>
            </a:r>
            <a:r>
              <a:rPr lang="cs-CZ" sz="1600" dirty="0">
                <a:sym typeface="Wingdings" panose="05000000000000000000" pitchFamily="2" charset="2"/>
              </a:rPr>
              <a:t>zá</a:t>
            </a:r>
            <a:r>
              <a:rPr lang="cs-CZ" sz="1600" dirty="0"/>
              <a:t>bor ZPF + odtokové poměry (S)</a:t>
            </a:r>
          </a:p>
          <a:p>
            <a:pPr marL="457200" lvl="2" indent="-226800">
              <a:buClr>
                <a:srgbClr val="0000FF"/>
              </a:buClr>
              <a:buSzPct val="100000"/>
              <a:buFont typeface="Wingdings 2" panose="05020102010507070707" pitchFamily="18" charset="2"/>
              <a:buChar char="P"/>
            </a:pPr>
            <a:r>
              <a:rPr lang="cs-CZ" sz="1600" dirty="0">
                <a:latin typeface="Symbol" panose="05050102010706020507" pitchFamily="18" charset="2"/>
                <a:sym typeface="Symbol" panose="05050102010706020507" pitchFamily="18" charset="2"/>
              </a:rPr>
              <a:t> </a:t>
            </a:r>
            <a:r>
              <a:rPr lang="cs-CZ" sz="1600" dirty="0"/>
              <a:t>vyšší zranitelnost vůči teplotním extrémům</a:t>
            </a: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8CB85038-BE78-8F3A-AE86-0A06B777F940}"/>
              </a:ext>
            </a:extLst>
          </p:cNvPr>
          <p:cNvSpPr txBox="1"/>
          <p:nvPr/>
        </p:nvSpPr>
        <p:spPr>
          <a:xfrm>
            <a:off x="119336" y="-44145"/>
            <a:ext cx="11953328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cs-CZ" sz="2400" dirty="0"/>
              <a:t>Oblasti významných K + S vlivů</a:t>
            </a:r>
          </a:p>
          <a:p>
            <a:pPr algn="ctr"/>
            <a:r>
              <a:rPr lang="cs-CZ" sz="1800" b="1" dirty="0"/>
              <a:t>6. (268) Újezd u Průhonic (k. ú. Újezd u Průhonic)</a:t>
            </a:r>
            <a:endParaRPr lang="cs-CZ" sz="1800" dirty="0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5D5D44C5-C590-9936-22DE-F33B284ED7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992" y="715308"/>
            <a:ext cx="4894157" cy="3937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1388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AE0B4C0B-B8D8-9E46-B1BF-429E815CC8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ovéPole 11">
            <a:extLst>
              <a:ext uri="{FF2B5EF4-FFF2-40B4-BE49-F238E27FC236}">
                <a16:creationId xmlns:a16="http://schemas.microsoft.com/office/drawing/2014/main" id="{799FC033-50D3-0132-C214-9C30F1098B45}"/>
              </a:ext>
            </a:extLst>
          </p:cNvPr>
          <p:cNvSpPr txBox="1"/>
          <p:nvPr/>
        </p:nvSpPr>
        <p:spPr>
          <a:xfrm>
            <a:off x="119336" y="221414"/>
            <a:ext cx="118813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dirty="0"/>
              <a:t>Oblasti významných K + S vlivů</a:t>
            </a:r>
          </a:p>
          <a:p>
            <a:pPr algn="ctr"/>
            <a:r>
              <a:rPr lang="cs-CZ" sz="1800" b="1" dirty="0"/>
              <a:t>7. Dolní Měcholupy – Nové Štěrboholy (Dolní Měcholupy, Dubeč, Hostavice, Štěrboholy)</a:t>
            </a:r>
            <a:endParaRPr lang="cs-CZ" sz="2400" dirty="0"/>
          </a:p>
        </p:txBody>
      </p:sp>
      <p:sp>
        <p:nvSpPr>
          <p:cNvPr id="13" name="TextovéPole 12">
            <a:extLst>
              <a:ext uri="{FF2B5EF4-FFF2-40B4-BE49-F238E27FC236}">
                <a16:creationId xmlns:a16="http://schemas.microsoft.com/office/drawing/2014/main" id="{6C156F92-D7E8-6012-2B01-E27E75C51F98}"/>
              </a:ext>
            </a:extLst>
          </p:cNvPr>
          <p:cNvSpPr txBox="1"/>
          <p:nvPr/>
        </p:nvSpPr>
        <p:spPr>
          <a:xfrm>
            <a:off x="4367809" y="1124744"/>
            <a:ext cx="770485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buClr>
                <a:srgbClr val="0000FF"/>
              </a:buClr>
              <a:buSzPct val="80000"/>
            </a:pPr>
            <a:r>
              <a:rPr lang="cs-CZ" sz="1600" b="1" dirty="0"/>
              <a:t>Koncentrace záměrů </a:t>
            </a:r>
            <a:r>
              <a:rPr lang="cs-CZ" sz="1600" dirty="0"/>
              <a:t>(A01) mj.:</a:t>
            </a:r>
          </a:p>
          <a:p>
            <a:pPr marL="226800" lvl="1" indent="-22680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/>
              <a:t>(175) Malý háj </a:t>
            </a:r>
            <a:r>
              <a:rPr lang="cs-CZ" sz="1600" dirty="0">
                <a:sym typeface="Symbol" panose="05050102010706020507" pitchFamily="18" charset="2"/>
              </a:rPr>
              <a:t>He/O/R - 414/175/5053, 414/175/5805, 414/175/5807, 414/175/5808, 414/175/5338 – </a:t>
            </a:r>
            <a:r>
              <a:rPr lang="cs-CZ" dirty="0">
                <a:sym typeface="Symbol" panose="05050102010706020507" pitchFamily="18" charset="2"/>
              </a:rPr>
              <a:t></a:t>
            </a:r>
            <a:r>
              <a:rPr lang="cs-CZ" sz="1600" dirty="0">
                <a:sym typeface="Symbol" panose="05050102010706020507" pitchFamily="18" charset="2"/>
              </a:rPr>
              <a:t> 25,50 ha</a:t>
            </a:r>
          </a:p>
          <a:p>
            <a:pPr marL="226800" lvl="1" indent="-22680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>
                <a:sym typeface="Symbol" panose="05050102010706020507" pitchFamily="18" charset="2"/>
              </a:rPr>
              <a:t>(232) Štěrboholy Ve/O/S - 414/232/1244, 1417/232/5153 - </a:t>
            </a:r>
            <a:r>
              <a:rPr lang="cs-CZ" dirty="0">
                <a:sym typeface="Symbol" panose="05050102010706020507" pitchFamily="18" charset="2"/>
              </a:rPr>
              <a:t> </a:t>
            </a:r>
            <a:r>
              <a:rPr lang="cs-CZ" sz="1600" dirty="0">
                <a:sym typeface="Symbol" panose="05050102010706020507" pitchFamily="18" charset="2"/>
              </a:rPr>
              <a:t>26,60 ha</a:t>
            </a:r>
          </a:p>
          <a:p>
            <a:pPr marL="226800" lvl="1" indent="-22680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>
                <a:sym typeface="Symbol" panose="05050102010706020507" pitchFamily="18" charset="2"/>
              </a:rPr>
              <a:t>(282) Dol. Měcholupy Ve/O/S - 417/282/1279, 414/282/5742, 414/282/5743</a:t>
            </a:r>
            <a:br>
              <a:rPr lang="cs-CZ" sz="1600" dirty="0">
                <a:sym typeface="Symbol" panose="05050102010706020507" pitchFamily="18" charset="2"/>
              </a:rPr>
            </a:br>
            <a:r>
              <a:rPr lang="cs-CZ" sz="1600" dirty="0">
                <a:sym typeface="Symbol" panose="05050102010706020507" pitchFamily="18" charset="2"/>
              </a:rPr>
              <a:t>- </a:t>
            </a:r>
            <a:r>
              <a:rPr lang="cs-CZ" dirty="0">
                <a:sym typeface="Symbol" panose="05050102010706020507" pitchFamily="18" charset="2"/>
              </a:rPr>
              <a:t></a:t>
            </a:r>
            <a:r>
              <a:rPr lang="cs-CZ" sz="1600" dirty="0">
                <a:sym typeface="Symbol" panose="05050102010706020507" pitchFamily="18" charset="2"/>
              </a:rPr>
              <a:t> 25,75 ha </a:t>
            </a:r>
          </a:p>
          <a:p>
            <a:pPr marL="226800" lvl="1" indent="-22680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>
                <a:sym typeface="Symbol" panose="05050102010706020507" pitchFamily="18" charset="2"/>
              </a:rPr>
              <a:t>610/-/106 východní obchvat Hor. Měcholup</a:t>
            </a:r>
            <a:endParaRPr lang="cs-CZ" sz="1600" dirty="0"/>
          </a:p>
          <a:p>
            <a:pPr marL="0" lvl="1">
              <a:spcBef>
                <a:spcPts val="1200"/>
              </a:spcBef>
              <a:buClr>
                <a:srgbClr val="0000FF"/>
              </a:buClr>
              <a:buSzPct val="80000"/>
            </a:pPr>
            <a:r>
              <a:rPr lang="cs-CZ" sz="1600" b="1" dirty="0"/>
              <a:t>Hodnoty a limity:</a:t>
            </a:r>
          </a:p>
          <a:p>
            <a:pPr marL="285750" lvl="1" indent="-285750">
              <a:spcBef>
                <a:spcPts val="0"/>
              </a:spcBef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/>
              <a:t>(944) Dol. Počernice – Hor. Měcholupy </a:t>
            </a:r>
            <a:r>
              <a:rPr lang="cs-CZ" sz="1600" dirty="0">
                <a:sym typeface="Symbol" panose="05050102010706020507" pitchFamily="18" charset="2"/>
              </a:rPr>
              <a:t>R/S - krajinné rozhraní</a:t>
            </a:r>
            <a:endParaRPr lang="cs-CZ" sz="1600" dirty="0"/>
          </a:p>
          <a:p>
            <a:pPr marL="0" lvl="1">
              <a:spcBef>
                <a:spcPts val="1200"/>
              </a:spcBef>
              <a:buClr>
                <a:srgbClr val="0000FF"/>
              </a:buClr>
              <a:buSzPct val="80000"/>
            </a:pPr>
            <a:r>
              <a:rPr lang="cs-CZ" sz="1600" b="1" dirty="0"/>
              <a:t>Významné vlivy:</a:t>
            </a:r>
          </a:p>
          <a:p>
            <a:pPr marL="285750" lvl="1" indent="-28575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/>
              <a:t>Změna charakteru krajiny</a:t>
            </a:r>
          </a:p>
          <a:p>
            <a:pPr marL="285750" lvl="1" indent="-28575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/>
              <a:t>Nárůst zpevněných ploch</a:t>
            </a:r>
          </a:p>
          <a:p>
            <a:pPr marL="457200" lvl="2" indent="-226800">
              <a:buClr>
                <a:srgbClr val="0000FF"/>
              </a:buClr>
              <a:buSzPct val="100000"/>
              <a:buFont typeface="Wingdings 2" panose="05020102010507070707" pitchFamily="18" charset="2"/>
              <a:buChar char="P"/>
            </a:pPr>
            <a:r>
              <a:rPr lang="cs-CZ" sz="1600" dirty="0">
                <a:latin typeface="Symbol" panose="05050102010706020507" pitchFamily="18" charset="2"/>
                <a:sym typeface="Symbol" panose="05050102010706020507" pitchFamily="18" charset="2"/>
              </a:rPr>
              <a:t></a:t>
            </a:r>
            <a:r>
              <a:rPr lang="cs-CZ" sz="1600" dirty="0"/>
              <a:t> </a:t>
            </a:r>
            <a:r>
              <a:rPr lang="cs-CZ" sz="1600" dirty="0">
                <a:sym typeface="Wingdings" panose="05000000000000000000" pitchFamily="2" charset="2"/>
              </a:rPr>
              <a:t>zá</a:t>
            </a:r>
            <a:r>
              <a:rPr lang="cs-CZ" sz="1600" dirty="0"/>
              <a:t>bor ZPF + odtokové poměry (S)</a:t>
            </a:r>
          </a:p>
          <a:p>
            <a:pPr marL="457200" lvl="2" indent="-226800">
              <a:buClr>
                <a:srgbClr val="0000FF"/>
              </a:buClr>
              <a:buSzPct val="100000"/>
              <a:buFont typeface="Wingdings 2" panose="05020102010507070707" pitchFamily="18" charset="2"/>
              <a:buChar char="P"/>
            </a:pPr>
            <a:r>
              <a:rPr lang="cs-CZ" sz="1600" dirty="0">
                <a:latin typeface="Symbol" panose="05050102010706020507" pitchFamily="18" charset="2"/>
                <a:sym typeface="Symbol" panose="05050102010706020507" pitchFamily="18" charset="2"/>
              </a:rPr>
              <a:t></a:t>
            </a:r>
            <a:r>
              <a:rPr lang="cs-CZ" sz="1600" dirty="0"/>
              <a:t>vyšší zranitelnost vůči teplotním extrémům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7EE2D737-A400-743D-04F6-1F34131A49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124744"/>
            <a:ext cx="3960440" cy="5632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4289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38919162-B05B-96D9-3153-E2271762E5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ovéPole 11">
            <a:extLst>
              <a:ext uri="{FF2B5EF4-FFF2-40B4-BE49-F238E27FC236}">
                <a16:creationId xmlns:a16="http://schemas.microsoft.com/office/drawing/2014/main" id="{6720049F-FB62-9C0F-E862-453B8247DE82}"/>
              </a:ext>
            </a:extLst>
          </p:cNvPr>
          <p:cNvSpPr txBox="1"/>
          <p:nvPr/>
        </p:nvSpPr>
        <p:spPr>
          <a:xfrm>
            <a:off x="119336" y="221414"/>
            <a:ext cx="1188132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dirty="0"/>
              <a:t>Oblasti významných K + S vlivů</a:t>
            </a:r>
          </a:p>
          <a:p>
            <a:pPr algn="ctr"/>
            <a:r>
              <a:rPr lang="cs-CZ" sz="1800" b="1" dirty="0"/>
              <a:t>8. </a:t>
            </a:r>
            <a:r>
              <a:rPr lang="cs-CZ" sz="1800" b="1" i="1" dirty="0"/>
              <a:t>Třebonice – Stodůlky (Řeporyje, Stodůlky, Třebonice)</a:t>
            </a:r>
          </a:p>
          <a:p>
            <a:pPr algn="ctr"/>
            <a:endParaRPr lang="cs-CZ" sz="2400" dirty="0"/>
          </a:p>
        </p:txBody>
      </p:sp>
      <p:sp>
        <p:nvSpPr>
          <p:cNvPr id="13" name="TextovéPole 12">
            <a:extLst>
              <a:ext uri="{FF2B5EF4-FFF2-40B4-BE49-F238E27FC236}">
                <a16:creationId xmlns:a16="http://schemas.microsoft.com/office/drawing/2014/main" id="{597E27D3-D83F-64D1-7268-0347373BC0AC}"/>
              </a:ext>
            </a:extLst>
          </p:cNvPr>
          <p:cNvSpPr txBox="1"/>
          <p:nvPr/>
        </p:nvSpPr>
        <p:spPr>
          <a:xfrm>
            <a:off x="6516952" y="1124744"/>
            <a:ext cx="5670721" cy="523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buClr>
                <a:srgbClr val="0000FF"/>
              </a:buClr>
              <a:buSzPct val="80000"/>
            </a:pPr>
            <a:r>
              <a:rPr lang="cs-CZ" sz="1600" b="1" dirty="0"/>
              <a:t>Koncentrace záměrů </a:t>
            </a:r>
            <a:r>
              <a:rPr lang="cs-CZ" sz="1600" dirty="0"/>
              <a:t>(A20) mj.:</a:t>
            </a:r>
          </a:p>
          <a:p>
            <a:pPr marL="226800" lvl="1" indent="-22680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/>
              <a:t>(182) Západní Město </a:t>
            </a:r>
            <a:r>
              <a:rPr lang="cs-CZ" sz="1600" dirty="0">
                <a:sym typeface="Symbol" panose="05050102010706020507" pitchFamily="18" charset="2"/>
              </a:rPr>
              <a:t>He/O/R</a:t>
            </a:r>
          </a:p>
          <a:p>
            <a:pPr marL="226800" lvl="1" indent="-22680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>
                <a:sym typeface="Symbol" panose="05050102010706020507" pitchFamily="18" charset="2"/>
              </a:rPr>
              <a:t>(183) Jihozápadní Město He/O/R  </a:t>
            </a:r>
          </a:p>
          <a:p>
            <a:pPr marL="226800" lvl="1" indent="-22680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>
                <a:sym typeface="Symbol" panose="05050102010706020507" pitchFamily="18" charset="2"/>
              </a:rPr>
              <a:t>(247) Třebonice Ve/O/S  - zastavitelné plochy</a:t>
            </a:r>
          </a:p>
          <a:p>
            <a:pPr marL="342900" lvl="1" indent="-342900">
              <a:buClr>
                <a:schemeClr val="tx1"/>
              </a:buClr>
              <a:buSzPct val="100000"/>
              <a:buFont typeface="Symbol" panose="05050102010706020507" pitchFamily="18" charset="2"/>
              <a:buChar char="S"/>
            </a:pPr>
            <a:r>
              <a:rPr lang="cs-CZ" dirty="0">
                <a:sym typeface="Symbol" panose="05050102010706020507" pitchFamily="18" charset="2"/>
              </a:rPr>
              <a:t></a:t>
            </a:r>
            <a:r>
              <a:rPr lang="cs-CZ" sz="1600" dirty="0">
                <a:sym typeface="Symbol" panose="05050102010706020507" pitchFamily="18" charset="2"/>
              </a:rPr>
              <a:t> 207 ha</a:t>
            </a:r>
          </a:p>
          <a:p>
            <a:pPr marL="285750" lvl="1" indent="-28575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/>
              <a:t>nové komunikace Západního Města „VZ1“ a „V72“</a:t>
            </a:r>
            <a:br>
              <a:rPr lang="cs-CZ" sz="1600" dirty="0"/>
            </a:br>
            <a:r>
              <a:rPr lang="cs-CZ" sz="1600" dirty="0"/>
              <a:t>(610/-/8) </a:t>
            </a:r>
          </a:p>
          <a:p>
            <a:pPr marL="285750" lvl="1" indent="-28575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/>
              <a:t>Poncarova – K Chabům (610/-/179)</a:t>
            </a:r>
          </a:p>
          <a:p>
            <a:pPr marL="0" lvl="1">
              <a:spcBef>
                <a:spcPts val="1200"/>
              </a:spcBef>
              <a:buClr>
                <a:srgbClr val="0000FF"/>
              </a:buClr>
              <a:buSzPct val="80000"/>
            </a:pPr>
            <a:r>
              <a:rPr lang="cs-CZ" sz="1600" b="1" dirty="0"/>
              <a:t>Hodnoty a limity:</a:t>
            </a:r>
          </a:p>
          <a:p>
            <a:pPr marL="226800" lvl="1" indent="-28575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/>
              <a:t>Izolované segmenty zeleně podél Dalejského potoka</a:t>
            </a:r>
          </a:p>
          <a:p>
            <a:pPr marL="226800" lvl="1" indent="-28575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/>
              <a:t>Třebonický hřbitov + kostel Sv. Jana a Pavla + „</a:t>
            </a:r>
            <a:r>
              <a:rPr lang="cs-CZ" sz="1600" dirty="0" err="1"/>
              <a:t>krtěnská</a:t>
            </a:r>
            <a:r>
              <a:rPr lang="cs-CZ" sz="1600" dirty="0"/>
              <a:t> cesta</a:t>
            </a:r>
          </a:p>
          <a:p>
            <a:pPr marL="0" lvl="1">
              <a:buClr>
                <a:srgbClr val="0000FF"/>
              </a:buClr>
              <a:buSzPct val="80000"/>
            </a:pPr>
            <a:endParaRPr lang="cs-CZ" sz="1600" dirty="0">
              <a:highlight>
                <a:srgbClr val="FFFF00"/>
              </a:highlight>
            </a:endParaRPr>
          </a:p>
          <a:p>
            <a:pPr marL="0" lvl="1">
              <a:buClr>
                <a:srgbClr val="0000FF"/>
              </a:buClr>
              <a:buSzPct val="80000"/>
            </a:pPr>
            <a:r>
              <a:rPr lang="cs-CZ" sz="1600" b="1" dirty="0"/>
              <a:t>Významné vlivy:</a:t>
            </a:r>
          </a:p>
          <a:p>
            <a:pPr marL="285750" lvl="1" indent="-28575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/>
              <a:t>Dopravní stavby:</a:t>
            </a:r>
          </a:p>
          <a:p>
            <a:pPr marL="457200" lvl="2" indent="-226800" defTabSz="226800">
              <a:buClr>
                <a:srgbClr val="0000FF"/>
              </a:buClr>
              <a:buSzPct val="80000"/>
              <a:buFont typeface="Wingdings 2" panose="05020102010507070707" pitchFamily="18" charset="2"/>
              <a:buChar char="P"/>
            </a:pPr>
            <a:r>
              <a:rPr lang="cs-CZ" sz="1600" dirty="0"/>
              <a:t>hluk (přilehlé zastavitelné obytné plochy)</a:t>
            </a:r>
          </a:p>
          <a:p>
            <a:pPr marL="285750" lvl="1" indent="-28575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/>
              <a:t>Nárůst zpevněných ploch</a:t>
            </a:r>
          </a:p>
          <a:p>
            <a:pPr marL="457200" lvl="2" indent="-226800">
              <a:buClr>
                <a:srgbClr val="0000FF"/>
              </a:buClr>
              <a:buSzPct val="100000"/>
              <a:buFont typeface="Wingdings 2" panose="05020102010507070707" pitchFamily="18" charset="2"/>
              <a:buChar char="P"/>
            </a:pPr>
            <a:r>
              <a:rPr lang="cs-CZ" sz="1600" dirty="0">
                <a:latin typeface="Symbol" panose="05050102010706020507" pitchFamily="18" charset="2"/>
                <a:sym typeface="Symbol" panose="05050102010706020507" pitchFamily="18" charset="2"/>
              </a:rPr>
              <a:t></a:t>
            </a:r>
            <a:r>
              <a:rPr lang="cs-CZ" sz="1600" dirty="0"/>
              <a:t> změna charakteru krajiny</a:t>
            </a:r>
          </a:p>
          <a:p>
            <a:pPr marL="457200" lvl="2" indent="-226800">
              <a:buClr>
                <a:srgbClr val="0000FF"/>
              </a:buClr>
              <a:buSzPct val="100000"/>
              <a:buFont typeface="Wingdings 2" panose="05020102010507070707" pitchFamily="18" charset="2"/>
              <a:buChar char="P"/>
            </a:pPr>
            <a:r>
              <a:rPr lang="cs-CZ" sz="1600" dirty="0">
                <a:latin typeface="Symbol" panose="05050102010706020507" pitchFamily="18" charset="2"/>
                <a:sym typeface="Symbol" panose="05050102010706020507" pitchFamily="18" charset="2"/>
              </a:rPr>
              <a:t> </a:t>
            </a:r>
            <a:r>
              <a:rPr lang="cs-CZ" sz="1600" dirty="0">
                <a:sym typeface="Wingdings" panose="05000000000000000000" pitchFamily="2" charset="2"/>
              </a:rPr>
              <a:t>zá</a:t>
            </a:r>
            <a:r>
              <a:rPr lang="cs-CZ" sz="1600" dirty="0"/>
              <a:t>bor ZPF + odtokové poměry (S)</a:t>
            </a:r>
          </a:p>
          <a:p>
            <a:pPr marL="457200" lvl="2" indent="-226800">
              <a:buClr>
                <a:srgbClr val="0000FF"/>
              </a:buClr>
              <a:buSzPct val="100000"/>
              <a:buFont typeface="Wingdings 2" panose="05020102010507070707" pitchFamily="18" charset="2"/>
              <a:buChar char="P"/>
            </a:pPr>
            <a:r>
              <a:rPr lang="cs-CZ" sz="1600" dirty="0">
                <a:latin typeface="Symbol" panose="05050102010706020507" pitchFamily="18" charset="2"/>
                <a:sym typeface="Symbol" panose="05050102010706020507" pitchFamily="18" charset="2"/>
              </a:rPr>
              <a:t> </a:t>
            </a:r>
            <a:r>
              <a:rPr lang="cs-CZ" sz="1600" dirty="0"/>
              <a:t>vyšší zranitelnost vůči teplotním extrémům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9BE0C193-C462-7AD6-2B7B-D9F448EA33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18" y="1196752"/>
            <a:ext cx="6397616" cy="3275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8089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BD790B-EF27-8589-854D-4DDFBC652D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CB31D79B-D9B0-573D-C92C-101929A4FE2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63352" y="42446"/>
            <a:ext cx="11809312" cy="2090410"/>
          </a:xfrm>
        </p:spPr>
        <p:txBody>
          <a:bodyPr anchor="t">
            <a:normAutofit fontScale="90000"/>
          </a:bodyPr>
          <a:lstStyle/>
          <a:p>
            <a:pPr algn="ctr" eaLnBrk="1" hangingPunct="1"/>
            <a:r>
              <a:rPr lang="cs-CZ" altLang="cs-CZ" sz="2800" b="1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VYHODNOCENÍ VLIVŮ ÚP HL. M. PRAHY (METROPOLITNÍ PLÁN)</a:t>
            </a:r>
            <a:br>
              <a:rPr lang="cs-CZ" altLang="cs-CZ" sz="2800" b="1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2800" b="1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 UDRŽITELNÝ ROZVOJ ÚZEMÍ</a:t>
            </a:r>
            <a:br>
              <a:rPr lang="cs-CZ" altLang="cs-CZ" sz="2400" b="1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240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 opakovanému veřejnému projednání</a:t>
            </a:r>
            <a:br>
              <a:rPr lang="cs-CZ" altLang="cs-CZ" sz="240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cs-CZ" altLang="cs-CZ" sz="27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II.	Ukazatele pro sledování vlivu MPP na životní prostředí</a:t>
            </a:r>
            <a:br>
              <a:rPr lang="cs-CZ" altLang="cs-CZ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cs-CZ" altLang="cs-CZ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cs-CZ" altLang="cs-CZ" sz="2000" i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99" name="Rectangle 5">
            <a:extLst>
              <a:ext uri="{FF2B5EF4-FFF2-40B4-BE49-F238E27FC236}">
                <a16:creationId xmlns:a16="http://schemas.microsoft.com/office/drawing/2014/main" id="{9857A626-8BD4-6EC4-8EFA-B9C16120170F}"/>
              </a:ext>
            </a:extLst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3429000"/>
            <a:ext cx="4032250" cy="1944688"/>
          </a:xfrm>
        </p:spPr>
        <p:txBody>
          <a:bodyPr/>
          <a:lstStyle/>
          <a:p>
            <a:pPr marL="0" indent="0" algn="ctr" eaLnBrk="1" hangingPunct="1">
              <a:buNone/>
            </a:pPr>
            <a:endParaRPr lang="cs-CZ" altLang="cs-CZ" sz="2000" dirty="0"/>
          </a:p>
          <a:p>
            <a:pPr algn="ctr" eaLnBrk="1" hangingPunct="1">
              <a:buFontTx/>
              <a:buNone/>
            </a:pPr>
            <a:endParaRPr lang="cs-CZ" altLang="cs-CZ" sz="2000" dirty="0"/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16E2A907-D752-A4CF-3A42-7824E0138CE0}"/>
              </a:ext>
            </a:extLst>
          </p:cNvPr>
          <p:cNvSpPr txBox="1"/>
          <p:nvPr/>
        </p:nvSpPr>
        <p:spPr>
          <a:xfrm>
            <a:off x="263352" y="2276872"/>
            <a:ext cx="11665296" cy="3906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0000"/>
              </a:lnSpc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/>
              <a:t>Základ – sada ukazatelů z návrhu MPP pro veřejné projednání (2022)</a:t>
            </a:r>
          </a:p>
          <a:p>
            <a:pPr marL="342900" indent="-342900">
              <a:lnSpc>
                <a:spcPct val="120000"/>
              </a:lnSpc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/>
              <a:t>Aktualizace – legislativa + nové veřejné databáze (po konzultaci s pořizovatelem a projektantem MPP)</a:t>
            </a:r>
          </a:p>
          <a:p>
            <a:pPr marL="342900" indent="-342900">
              <a:lnSpc>
                <a:spcPct val="120000"/>
              </a:lnSpc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/>
              <a:t>Vazba na Katalog kritérií a metrik ÚAP HMP 2024 (chybějící indikátory budou do Katalogu doplněny po nabytí účinnosti MPP)</a:t>
            </a:r>
          </a:p>
          <a:p>
            <a:pPr marL="342900" indent="-342900">
              <a:lnSpc>
                <a:spcPct val="120000"/>
              </a:lnSpc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/>
              <a:t>Složkové indikátory</a:t>
            </a:r>
          </a:p>
          <a:p>
            <a:pPr marL="800100" lvl="1" indent="-342900">
              <a:lnSpc>
                <a:spcPct val="120000"/>
              </a:lnSpc>
              <a:buClr>
                <a:srgbClr val="0000FF"/>
              </a:buClr>
              <a:buSzPct val="80000"/>
              <a:buFont typeface="Wingdings 2" panose="05020102010507070707" pitchFamily="18" charset="2"/>
              <a:buChar char="P"/>
            </a:pPr>
            <a:r>
              <a:rPr lang="cs-CZ" sz="1600" dirty="0"/>
              <a:t>Obyvatelstvo a lidské zdraví</a:t>
            </a:r>
          </a:p>
          <a:p>
            <a:pPr marL="800100" lvl="1" indent="-342900">
              <a:lnSpc>
                <a:spcPct val="120000"/>
              </a:lnSpc>
              <a:buClr>
                <a:srgbClr val="0000FF"/>
              </a:buClr>
              <a:buSzPct val="80000"/>
              <a:buFont typeface="Wingdings 2" panose="05020102010507070707" pitchFamily="18" charset="2"/>
              <a:buChar char="P"/>
            </a:pPr>
            <a:r>
              <a:rPr lang="cs-CZ" sz="1600" dirty="0"/>
              <a:t>Ovzduší</a:t>
            </a:r>
          </a:p>
          <a:p>
            <a:pPr marL="800100" lvl="1" indent="-342900">
              <a:lnSpc>
                <a:spcPct val="120000"/>
              </a:lnSpc>
              <a:buClr>
                <a:srgbClr val="0000FF"/>
              </a:buClr>
              <a:buSzPct val="80000"/>
              <a:buFont typeface="Wingdings 2" panose="05020102010507070707" pitchFamily="18" charset="2"/>
              <a:buChar char="P"/>
            </a:pPr>
            <a:r>
              <a:rPr lang="cs-CZ" sz="1600" dirty="0"/>
              <a:t>Voda</a:t>
            </a:r>
          </a:p>
          <a:p>
            <a:pPr marL="800100" lvl="1" indent="-342900">
              <a:lnSpc>
                <a:spcPct val="120000"/>
              </a:lnSpc>
              <a:buClr>
                <a:srgbClr val="0000FF"/>
              </a:buClr>
              <a:buSzPct val="80000"/>
              <a:buFont typeface="Wingdings 2" panose="05020102010507070707" pitchFamily="18" charset="2"/>
              <a:buChar char="P"/>
            </a:pPr>
            <a:r>
              <a:rPr lang="cs-CZ" sz="1600" dirty="0"/>
              <a:t>Biodiverzita</a:t>
            </a:r>
          </a:p>
          <a:p>
            <a:pPr marL="800100" lvl="1" indent="-342900">
              <a:lnSpc>
                <a:spcPct val="120000"/>
              </a:lnSpc>
              <a:buClr>
                <a:srgbClr val="0000FF"/>
              </a:buClr>
              <a:buSzPct val="80000"/>
              <a:buFont typeface="Wingdings 2" panose="05020102010507070707" pitchFamily="18" charset="2"/>
              <a:buChar char="P"/>
            </a:pPr>
            <a:r>
              <a:rPr lang="cs-CZ" sz="1600" dirty="0"/>
              <a:t>Půda</a:t>
            </a:r>
          </a:p>
          <a:p>
            <a:pPr marL="800100" lvl="1" indent="-342900">
              <a:lnSpc>
                <a:spcPct val="120000"/>
              </a:lnSpc>
              <a:buClr>
                <a:srgbClr val="0000FF"/>
              </a:buClr>
              <a:buSzPct val="80000"/>
              <a:buFont typeface="Wingdings 2" panose="05020102010507070707" pitchFamily="18" charset="2"/>
              <a:buChar char="P"/>
            </a:pPr>
            <a:r>
              <a:rPr lang="cs-CZ" sz="1600" dirty="0"/>
              <a:t>Krajina</a:t>
            </a:r>
          </a:p>
          <a:p>
            <a:pPr marL="342900" indent="-342900">
              <a:lnSpc>
                <a:spcPct val="120000"/>
              </a:lnSpc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/>
              <a:t>Horninové prostředí + ochrana památek – bez indikátorů</a:t>
            </a:r>
          </a:p>
          <a:p>
            <a:pPr marL="342900" indent="-342900">
              <a:lnSpc>
                <a:spcPct val="120000"/>
              </a:lnSpc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600" dirty="0"/>
              <a:t>Indikátory pro sledování vlivů v oblastech s rizikem vzniku K+ S vlivů (vybrané složkové indikátory pro každou oblast)</a:t>
            </a:r>
          </a:p>
        </p:txBody>
      </p:sp>
    </p:spTree>
    <p:extLst>
      <p:ext uri="{BB962C8B-B14F-4D97-AF65-F5344CB8AC3E}">
        <p14:creationId xmlns:p14="http://schemas.microsoft.com/office/powerpoint/2010/main" val="39864866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B6B217-854C-5892-CB68-A7BDB2E7D2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8C9AD0D0-0285-FD94-0532-091A45E8812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63352" y="42446"/>
            <a:ext cx="11809312" cy="2555740"/>
          </a:xfrm>
        </p:spPr>
        <p:txBody>
          <a:bodyPr anchor="t">
            <a:normAutofit fontScale="90000"/>
          </a:bodyPr>
          <a:lstStyle/>
          <a:p>
            <a:pPr algn="ctr" eaLnBrk="1" hangingPunct="1"/>
            <a:r>
              <a:rPr lang="cs-CZ" altLang="cs-CZ" sz="2800" b="1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VYHODNOCENÍ VLIVŮ ÚP HL. M. PRAHY (METROPOLITNÍ PLÁN)</a:t>
            </a:r>
            <a:br>
              <a:rPr lang="cs-CZ" altLang="cs-CZ" sz="2800" b="1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2800" b="1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 UDRŽITELNÝ ROZVOJ ÚZEMÍ</a:t>
            </a:r>
            <a:br>
              <a:rPr lang="cs-CZ" altLang="cs-CZ" sz="2400" b="1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240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 opakovanému veřejnému projednání</a:t>
            </a:r>
            <a:br>
              <a:rPr lang="cs-CZ" altLang="cs-CZ" sz="240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cs-CZ" altLang="cs-CZ" sz="240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cs-CZ" altLang="cs-CZ" sz="27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27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III.	Požadavky na rozhodování z hlediska minimalizace negativních vlivů </a:t>
            </a:r>
            <a:br>
              <a:rPr lang="cs-CZ" altLang="cs-CZ" sz="27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27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 životní prostředí</a:t>
            </a:r>
            <a:br>
              <a:rPr lang="cs-CZ" altLang="cs-CZ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cs-CZ" altLang="cs-CZ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cs-CZ" altLang="cs-CZ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cs-CZ" altLang="cs-CZ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cs-CZ" altLang="cs-CZ" sz="2000" i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99" name="Rectangle 5">
            <a:extLst>
              <a:ext uri="{FF2B5EF4-FFF2-40B4-BE49-F238E27FC236}">
                <a16:creationId xmlns:a16="http://schemas.microsoft.com/office/drawing/2014/main" id="{85803388-318F-DB88-D62A-692BB7C4CEEC}"/>
              </a:ext>
            </a:extLst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3429000"/>
            <a:ext cx="4032250" cy="1944688"/>
          </a:xfrm>
        </p:spPr>
        <p:txBody>
          <a:bodyPr/>
          <a:lstStyle/>
          <a:p>
            <a:pPr marL="0" indent="0" algn="ctr" eaLnBrk="1" hangingPunct="1">
              <a:buNone/>
            </a:pPr>
            <a:endParaRPr lang="cs-CZ" altLang="cs-CZ" sz="2000" dirty="0"/>
          </a:p>
          <a:p>
            <a:pPr algn="ctr" eaLnBrk="1" hangingPunct="1">
              <a:buFontTx/>
              <a:buNone/>
            </a:pPr>
            <a:endParaRPr lang="cs-CZ" altLang="cs-CZ" sz="2000" dirty="0"/>
          </a:p>
        </p:txBody>
      </p:sp>
      <p:graphicFrame>
        <p:nvGraphicFramePr>
          <p:cNvPr id="3" name="Tabulka 2">
            <a:extLst>
              <a:ext uri="{FF2B5EF4-FFF2-40B4-BE49-F238E27FC236}">
                <a16:creationId xmlns:a16="http://schemas.microsoft.com/office/drawing/2014/main" id="{6E2E4F32-84E9-27D5-F4DF-ADED63C2F580}"/>
              </a:ext>
            </a:extLst>
          </p:cNvPr>
          <p:cNvGraphicFramePr>
            <a:graphicFrameLocks noGrp="1"/>
          </p:cNvGraphicFramePr>
          <p:nvPr/>
        </p:nvGraphicFramePr>
        <p:xfrm>
          <a:off x="263352" y="3724060"/>
          <a:ext cx="11809312" cy="17983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04960">
                  <a:extLst>
                    <a:ext uri="{9D8B030D-6E8A-4147-A177-3AD203B41FA5}">
                      <a16:colId xmlns:a16="http://schemas.microsoft.com/office/drawing/2014/main" val="3245434580"/>
                    </a:ext>
                  </a:extLst>
                </a:gridCol>
                <a:gridCol w="4024771">
                  <a:extLst>
                    <a:ext uri="{9D8B030D-6E8A-4147-A177-3AD203B41FA5}">
                      <a16:colId xmlns:a16="http://schemas.microsoft.com/office/drawing/2014/main" val="2830756933"/>
                    </a:ext>
                  </a:extLst>
                </a:gridCol>
                <a:gridCol w="4079581">
                  <a:extLst>
                    <a:ext uri="{9D8B030D-6E8A-4147-A177-3AD203B41FA5}">
                      <a16:colId xmlns:a16="http://schemas.microsoft.com/office/drawing/2014/main" val="3496257695"/>
                    </a:ext>
                  </a:extLst>
                </a:gridCol>
              </a:tblGrid>
              <a:tr h="977453">
                <a:tc>
                  <a:txBody>
                    <a:bodyPr/>
                    <a:lstStyle/>
                    <a:p>
                      <a:endParaRPr lang="cs-CZ" dirty="0"/>
                    </a:p>
                    <a:p>
                      <a:endParaRPr lang="cs-CZ" dirty="0"/>
                    </a:p>
                    <a:p>
                      <a:endParaRPr lang="cs-CZ" dirty="0"/>
                    </a:p>
                    <a:p>
                      <a:pPr algn="ctr">
                        <a:spcBef>
                          <a:spcPts val="1200"/>
                        </a:spcBef>
                      </a:pP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1600" dirty="0"/>
                    </a:p>
                    <a:p>
                      <a:pPr algn="ctr"/>
                      <a:endParaRPr lang="cs-CZ" sz="1600" dirty="0"/>
                    </a:p>
                    <a:p>
                      <a:pPr algn="ctr"/>
                      <a:endParaRPr lang="cs-CZ" sz="1600" dirty="0"/>
                    </a:p>
                    <a:p>
                      <a:pPr algn="ctr"/>
                      <a:endParaRPr lang="cs-CZ" sz="1600" dirty="0"/>
                    </a:p>
                    <a:p>
                      <a:pPr algn="ctr"/>
                      <a:endParaRPr lang="cs-CZ" sz="1600" dirty="0"/>
                    </a:p>
                    <a:p>
                      <a:pPr algn="ctr"/>
                      <a:endParaRPr lang="cs-CZ" sz="1600" dirty="0"/>
                    </a:p>
                    <a:p>
                      <a:pPr algn="ctr"/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  <a:p>
                      <a:endParaRPr lang="cs-CZ" dirty="0"/>
                    </a:p>
                    <a:p>
                      <a:endParaRPr lang="cs-CZ" dirty="0"/>
                    </a:p>
                    <a:p>
                      <a:pPr algn="ctr">
                        <a:spcBef>
                          <a:spcPts val="1200"/>
                        </a:spcBef>
                      </a:pPr>
                      <a:endParaRPr lang="cs-CZ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1231618"/>
                  </a:ext>
                </a:extLst>
              </a:tr>
            </a:tbl>
          </a:graphicData>
        </a:graphic>
      </p:graphicFrame>
      <p:sp>
        <p:nvSpPr>
          <p:cNvPr id="2" name="TextovéPole 1">
            <a:extLst>
              <a:ext uri="{FF2B5EF4-FFF2-40B4-BE49-F238E27FC236}">
                <a16:creationId xmlns:a16="http://schemas.microsoft.com/office/drawing/2014/main" id="{800E16EA-700C-76E0-95F4-1C544327F247}"/>
              </a:ext>
            </a:extLst>
          </p:cNvPr>
          <p:cNvSpPr txBox="1"/>
          <p:nvPr/>
        </p:nvSpPr>
        <p:spPr>
          <a:xfrm>
            <a:off x="119336" y="3284984"/>
            <a:ext cx="11953328" cy="324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</a:pPr>
            <a:r>
              <a:rPr lang="cs-CZ" sz="1800" dirty="0"/>
              <a:t>Kap. 8</a:t>
            </a:r>
          </a:p>
          <a:p>
            <a:pPr marL="742950" lvl="1" indent="-285750">
              <a:buClr>
                <a:srgbClr val="0000FF"/>
              </a:buClr>
              <a:buSzPct val="80000"/>
              <a:buFont typeface="Wingdings 2" panose="05020102010507070707" pitchFamily="18" charset="2"/>
              <a:buChar char="P"/>
            </a:pPr>
            <a:r>
              <a:rPr lang="cs-CZ" sz="1800" dirty="0"/>
              <a:t>Výchozí podklad pro formulaci požadavků na rozhodování (kap. 11):</a:t>
            </a:r>
          </a:p>
          <a:p>
            <a:pPr marL="1200150" lvl="2" indent="-285750">
              <a:spcBef>
                <a:spcPts val="600"/>
              </a:spcBef>
              <a:buClr>
                <a:srgbClr val="0000FF"/>
              </a:buClr>
              <a:buSzPct val="80000"/>
              <a:buFont typeface="Symbol" panose="05050102010706020507" pitchFamily="18" charset="2"/>
              <a:buChar char="·"/>
            </a:pPr>
            <a:r>
              <a:rPr lang="cs-CZ" sz="1800" dirty="0"/>
              <a:t>na vypuštění konkrétních ploch z důvodu zjištění významných vlivů na složky životního prostředí bez možnosti stanovení adekvátních opatření pro jejich minimalizaci nebo kompenzaci;</a:t>
            </a:r>
          </a:p>
          <a:p>
            <a:pPr marL="1200150" lvl="2" indent="-285750">
              <a:spcBef>
                <a:spcPts val="600"/>
              </a:spcBef>
              <a:buClr>
                <a:srgbClr val="0000FF"/>
              </a:buClr>
              <a:buSzPct val="80000"/>
              <a:buFont typeface="Symbol" panose="05050102010706020507" pitchFamily="18" charset="2"/>
              <a:buChar char="·"/>
            </a:pPr>
            <a:r>
              <a:rPr lang="cs-CZ" sz="1800" dirty="0"/>
              <a:t>na upřesnění vymezení ploch pro umístění konkrétních staveb v navazujících fázích </a:t>
            </a:r>
            <a:r>
              <a:rPr lang="cs-CZ" sz="1800" dirty="0" err="1"/>
              <a:t>rozho</a:t>
            </a:r>
            <a:r>
              <a:rPr lang="cs-CZ" sz="1800" dirty="0"/>
              <a:t>-dování o území s ohledem na minimalizaci zjištěných vlivů;</a:t>
            </a:r>
          </a:p>
          <a:p>
            <a:pPr marL="1200150" lvl="2" indent="-285750">
              <a:spcBef>
                <a:spcPts val="600"/>
              </a:spcBef>
              <a:buClr>
                <a:srgbClr val="0000FF"/>
              </a:buClr>
              <a:buSzPct val="80000"/>
              <a:buFont typeface="Symbol" panose="05050102010706020507" pitchFamily="18" charset="2"/>
              <a:buChar char="·"/>
            </a:pPr>
            <a:r>
              <a:rPr lang="cs-CZ" sz="1800" dirty="0"/>
              <a:t>stanovující podmínky pro využití ploch s rozdílným způsobem využití doporučené k zapracování do výrokové části návrhu MPP nebo do závazné části Krycích listů jednotlivých lokalit za účelem předcházení, minimalizace nebo kompenzace zjištěných vlivů. </a:t>
            </a:r>
          </a:p>
          <a:p>
            <a:pPr marL="742950" lvl="1" indent="-285750">
              <a:spcBef>
                <a:spcPts val="1200"/>
              </a:spcBef>
              <a:buClr>
                <a:srgbClr val="0000FF"/>
              </a:buClr>
              <a:buSzPct val="80000"/>
              <a:buFont typeface="Wingdings 2" panose="05020102010507070707" pitchFamily="18" charset="2"/>
              <a:buChar char="P"/>
            </a:pPr>
            <a:r>
              <a:rPr lang="cs-CZ" sz="1800" dirty="0"/>
              <a:t>Popis způsobu zapracování do návrhu MPP (včetně předchozích pořizovacích etap)</a:t>
            </a:r>
          </a:p>
        </p:txBody>
      </p:sp>
    </p:spTree>
    <p:extLst>
      <p:ext uri="{BB962C8B-B14F-4D97-AF65-F5344CB8AC3E}">
        <p14:creationId xmlns:p14="http://schemas.microsoft.com/office/powerpoint/2010/main" val="1137391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150150-6749-0B0B-7F5E-7C5D8FD243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1C6EF53D-9640-7247-75DD-88744A831D9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63352" y="42446"/>
            <a:ext cx="11809312" cy="1010290"/>
          </a:xfrm>
        </p:spPr>
        <p:txBody>
          <a:bodyPr anchor="t">
            <a:normAutofit fontScale="90000"/>
          </a:bodyPr>
          <a:lstStyle/>
          <a:p>
            <a:pPr algn="ctr" eaLnBrk="1" hangingPunct="1">
              <a:lnSpc>
                <a:spcPct val="120000"/>
              </a:lnSpc>
              <a:buClr>
                <a:srgbClr val="0000FF"/>
              </a:buClr>
              <a:buSzPct val="80000"/>
            </a:pPr>
            <a:r>
              <a:rPr lang="cs-CZ" altLang="cs-CZ" sz="27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III.	Požadavky na rozhodování z hlediska minimalizace negativních vlivů </a:t>
            </a:r>
            <a:br>
              <a:rPr lang="cs-CZ" altLang="cs-CZ" sz="27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27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 životní prostředí zapracované do návrhu MPP</a:t>
            </a:r>
            <a:br>
              <a:rPr lang="cs-CZ" altLang="cs-CZ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cs-CZ" altLang="cs-CZ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cs-CZ" altLang="cs-CZ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cs-CZ" altLang="cs-CZ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cs-CZ" altLang="cs-CZ" sz="2000" i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99" name="Rectangle 5">
            <a:extLst>
              <a:ext uri="{FF2B5EF4-FFF2-40B4-BE49-F238E27FC236}">
                <a16:creationId xmlns:a16="http://schemas.microsoft.com/office/drawing/2014/main" id="{C1F292C5-F4BE-AD9D-0FF2-B705D23FED52}"/>
              </a:ext>
            </a:extLst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3429000"/>
            <a:ext cx="4032250" cy="1944688"/>
          </a:xfrm>
        </p:spPr>
        <p:txBody>
          <a:bodyPr/>
          <a:lstStyle/>
          <a:p>
            <a:pPr marL="0" indent="0" algn="ctr" eaLnBrk="1" hangingPunct="1">
              <a:buNone/>
            </a:pPr>
            <a:endParaRPr lang="cs-CZ" altLang="cs-CZ" sz="2000" dirty="0"/>
          </a:p>
          <a:p>
            <a:pPr algn="ctr" eaLnBrk="1" hangingPunct="1">
              <a:buFontTx/>
              <a:buNone/>
            </a:pPr>
            <a:endParaRPr lang="cs-CZ" altLang="cs-CZ" sz="2000" dirty="0"/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2C15AFC5-1EFC-1B76-BC0D-A7373F74B0CD}"/>
              </a:ext>
            </a:extLst>
          </p:cNvPr>
          <p:cNvSpPr txBox="1"/>
          <p:nvPr/>
        </p:nvSpPr>
        <p:spPr>
          <a:xfrm>
            <a:off x="263352" y="1484312"/>
            <a:ext cx="1180931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defTabSz="457200"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  <a:tabLst>
                <a:tab pos="457200" algn="l"/>
              </a:tabLst>
            </a:pPr>
            <a:r>
              <a:rPr lang="cs-CZ" sz="1800" dirty="0"/>
              <a:t>Požadavky (opatření) zapracovaná v předchozích pořizovacích fázích návrhu MPP	</a:t>
            </a:r>
            <a:r>
              <a:rPr lang="cs-CZ" b="1" dirty="0">
                <a:solidFill>
                  <a:srgbClr val="0000FF"/>
                </a:solidFill>
                <a:sym typeface="Symbol" panose="05050102010706020507" pitchFamily="18" charset="2"/>
              </a:rPr>
              <a:t></a:t>
            </a:r>
            <a:r>
              <a:rPr lang="cs-CZ" sz="1800" b="1" dirty="0">
                <a:solidFill>
                  <a:srgbClr val="0000FF"/>
                </a:solidFill>
                <a:sym typeface="Symbol" panose="05050102010706020507" pitchFamily="18" charset="2"/>
              </a:rPr>
              <a:t>  9 opatření</a:t>
            </a:r>
            <a:endParaRPr lang="cs-CZ" sz="1800" b="1" dirty="0">
              <a:solidFill>
                <a:srgbClr val="0000FF"/>
              </a:solidFill>
            </a:endParaRPr>
          </a:p>
          <a:p>
            <a:pPr marL="914400" indent="-457200" defTabSz="457200">
              <a:buClr>
                <a:srgbClr val="0000FF"/>
              </a:buClr>
              <a:buSzPct val="80000"/>
              <a:buFont typeface="Wingdings 2" panose="05020102010507070707" pitchFamily="18" charset="2"/>
              <a:buChar char="P"/>
              <a:tabLst>
                <a:tab pos="457200" algn="l"/>
              </a:tabLst>
            </a:pPr>
            <a:r>
              <a:rPr lang="cs-CZ" sz="1800" dirty="0"/>
              <a:t>úpravou textové nebo výkresové části výroku MPP;</a:t>
            </a:r>
          </a:p>
          <a:p>
            <a:pPr marL="914400" indent="-457200" defTabSz="457200">
              <a:buClr>
                <a:srgbClr val="0000FF"/>
              </a:buClr>
              <a:buSzPct val="80000"/>
              <a:buFont typeface="Wingdings 2" panose="05020102010507070707" pitchFamily="18" charset="2"/>
              <a:buChar char="P"/>
              <a:tabLst>
                <a:tab pos="457200" algn="l"/>
              </a:tabLst>
            </a:pPr>
            <a:r>
              <a:rPr lang="cs-CZ" sz="1800" dirty="0"/>
              <a:t>formou tzv. „individuálních regulativů“ ke konkrétním lokalitám, plochám a koridorům obsažených v závazné části Krycích listů lokalit (KLZ)</a:t>
            </a:r>
          </a:p>
          <a:p>
            <a:pPr marL="457200" indent="-457200" defTabSz="457200">
              <a:spcBef>
                <a:spcPts val="1200"/>
              </a:spcBef>
              <a:buClr>
                <a:srgbClr val="0000FF"/>
              </a:buClr>
              <a:buSzPct val="80000"/>
              <a:buFont typeface="Wingdings" panose="05000000000000000000" pitchFamily="2" charset="2"/>
              <a:buChar char="n"/>
              <a:tabLst>
                <a:tab pos="457200" algn="l"/>
              </a:tabLst>
            </a:pPr>
            <a:r>
              <a:rPr lang="cs-CZ" sz="1800" dirty="0"/>
              <a:t>Základ v rámci úprav pro OVP:</a:t>
            </a:r>
          </a:p>
          <a:p>
            <a:pPr marL="914400" lvl="1" indent="-457200" defTabSz="457200">
              <a:buClr>
                <a:srgbClr val="0000FF"/>
              </a:buClr>
              <a:buSzPct val="80000"/>
              <a:buFont typeface="Wingdings 2" panose="05020102010507070707" pitchFamily="18" charset="2"/>
              <a:buChar char="P"/>
              <a:tabLst>
                <a:tab pos="457200" algn="l"/>
              </a:tabLst>
            </a:pPr>
            <a:r>
              <a:rPr lang="pl-PL" sz="1800" dirty="0"/>
              <a:t>Stanovisko SEA ze dne 31. 1. 2022 (čj. MHMP 21168005/2021) - </a:t>
            </a:r>
            <a:r>
              <a:rPr lang="pl-PL" b="1" dirty="0">
                <a:solidFill>
                  <a:srgbClr val="0000FF"/>
                </a:solidFill>
                <a:sym typeface="Symbol" panose="05050102010706020507" pitchFamily="18" charset="2"/>
              </a:rPr>
              <a:t> </a:t>
            </a:r>
            <a:r>
              <a:rPr lang="pl-PL" sz="1800" b="1" dirty="0">
                <a:solidFill>
                  <a:srgbClr val="0000FF"/>
                </a:solidFill>
                <a:sym typeface="Symbol" panose="05050102010706020507" pitchFamily="18" charset="2"/>
              </a:rPr>
              <a:t>33  opatření / 26 </a:t>
            </a:r>
            <a:r>
              <a:rPr lang="pl-PL" sz="1800" dirty="0">
                <a:sym typeface="Symbol" panose="05050102010706020507" pitchFamily="18" charset="2"/>
              </a:rPr>
              <a:t>zapracováno do návrhu MPP / + </a:t>
            </a:r>
            <a:r>
              <a:rPr lang="pl-PL" sz="1800" b="1" dirty="0">
                <a:solidFill>
                  <a:srgbClr val="0000FF"/>
                </a:solidFill>
                <a:sym typeface="Symbol" panose="05050102010706020507" pitchFamily="18" charset="2"/>
              </a:rPr>
              <a:t>2 </a:t>
            </a:r>
            <a:r>
              <a:rPr lang="pl-PL" sz="1800" dirty="0">
                <a:sym typeface="Symbol" panose="05050102010706020507" pitchFamily="18" charset="2"/>
              </a:rPr>
              <a:t>ztráta aktuálnosti nebo změna klasifikace hodnocení</a:t>
            </a:r>
            <a:endParaRPr lang="pl-PL" sz="1800" dirty="0"/>
          </a:p>
          <a:p>
            <a:pPr marL="914400" lvl="1" indent="-457200" defTabSz="457200">
              <a:buClr>
                <a:srgbClr val="0000FF"/>
              </a:buClr>
              <a:buSzPct val="80000"/>
              <a:buFont typeface="Wingdings 2" panose="05020102010507070707" pitchFamily="18" charset="2"/>
              <a:buChar char="P"/>
              <a:tabLst>
                <a:tab pos="457200" algn="l"/>
              </a:tabLst>
            </a:pPr>
            <a:r>
              <a:rPr lang="pl-PL" sz="1800" dirty="0"/>
              <a:t>opatření doplněná v rámci posouzení návrhu MPP pro veřejné projednání (2022) - </a:t>
            </a:r>
            <a:r>
              <a:rPr lang="pl-PL" b="1" dirty="0">
                <a:solidFill>
                  <a:srgbClr val="0000FF"/>
                </a:solidFill>
                <a:sym typeface="Symbol" panose="05050102010706020507" pitchFamily="18" charset="2"/>
              </a:rPr>
              <a:t></a:t>
            </a:r>
            <a:r>
              <a:rPr lang="pl-PL" sz="1800" b="1" dirty="0">
                <a:solidFill>
                  <a:srgbClr val="0000FF"/>
                </a:solidFill>
                <a:sym typeface="Symbol" panose="05050102010706020507" pitchFamily="18" charset="2"/>
              </a:rPr>
              <a:t> 3 opatření</a:t>
            </a:r>
            <a:br>
              <a:rPr lang="pl-PL" sz="1800" b="1" dirty="0">
                <a:solidFill>
                  <a:srgbClr val="0000FF"/>
                </a:solidFill>
                <a:sym typeface="Symbol" panose="05050102010706020507" pitchFamily="18" charset="2"/>
              </a:rPr>
            </a:br>
            <a:r>
              <a:rPr lang="pl-PL" sz="1800" dirty="0">
                <a:sym typeface="Symbol" panose="05050102010706020507" pitchFamily="18" charset="2"/>
              </a:rPr>
              <a:t>/ </a:t>
            </a:r>
            <a:r>
              <a:rPr lang="pl-PL" sz="1800" b="1" dirty="0">
                <a:solidFill>
                  <a:srgbClr val="0000FF"/>
                </a:solidFill>
                <a:sym typeface="Symbol" panose="05050102010706020507" pitchFamily="18" charset="2"/>
              </a:rPr>
              <a:t>3 </a:t>
            </a:r>
            <a:r>
              <a:rPr lang="pl-PL" sz="1800" dirty="0">
                <a:sym typeface="Symbol" panose="05050102010706020507" pitchFamily="18" charset="2"/>
              </a:rPr>
              <a:t>zapracována do návrhu MPP</a:t>
            </a:r>
            <a:endParaRPr lang="pl-PL" sz="1800" dirty="0"/>
          </a:p>
          <a:p>
            <a:pPr marL="914400" lvl="1" indent="-457200" defTabSz="457200">
              <a:buClr>
                <a:srgbClr val="0000FF"/>
              </a:buClr>
              <a:buSzPct val="80000"/>
              <a:buFont typeface="Wingdings 2" panose="05020102010507070707" pitchFamily="18" charset="2"/>
              <a:buChar char="P"/>
              <a:tabLst>
                <a:tab pos="457200" algn="l"/>
              </a:tabLst>
            </a:pPr>
            <a:r>
              <a:rPr lang="pl-PL" sz="1800" dirty="0"/>
              <a:t>nová opatření na zákaldě posouzení návrhu MPP pro OVP - </a:t>
            </a:r>
            <a:r>
              <a:rPr lang="pl-PL" b="1" dirty="0">
                <a:solidFill>
                  <a:srgbClr val="0000FF"/>
                </a:solidFill>
                <a:sym typeface="Symbol" panose="05050102010706020507" pitchFamily="18" charset="2"/>
              </a:rPr>
              <a:t> </a:t>
            </a:r>
            <a:r>
              <a:rPr lang="pl-PL" sz="1800" b="1" dirty="0">
                <a:solidFill>
                  <a:srgbClr val="0000FF"/>
                </a:solidFill>
                <a:sym typeface="Symbol" panose="05050102010706020507" pitchFamily="18" charset="2"/>
              </a:rPr>
              <a:t>3 opatření / 2</a:t>
            </a:r>
            <a:r>
              <a:rPr lang="pl-PL" sz="1800" dirty="0">
                <a:sym typeface="Symbol" panose="05050102010706020507" pitchFamily="18" charset="2"/>
              </a:rPr>
              <a:t> zapracována do návrhu MPP</a:t>
            </a:r>
            <a:endParaRPr lang="pl-PL" sz="1800" dirty="0"/>
          </a:p>
          <a:p>
            <a:pPr lvl="1" indent="-457200" defTabSz="457200">
              <a:buClr>
                <a:srgbClr val="0000FF"/>
              </a:buClr>
              <a:buSzPct val="80000"/>
              <a:buFont typeface="Wingdings 2" panose="05020102010507070707" pitchFamily="18" charset="2"/>
              <a:buChar char="P"/>
              <a:tabLst>
                <a:tab pos="457200" algn="l"/>
              </a:tabLst>
            </a:pPr>
            <a:endParaRPr lang="pl-PL" sz="1800" dirty="0"/>
          </a:p>
        </p:txBody>
      </p:sp>
    </p:spTree>
    <p:extLst>
      <p:ext uri="{BB962C8B-B14F-4D97-AF65-F5344CB8AC3E}">
        <p14:creationId xmlns:p14="http://schemas.microsoft.com/office/powerpoint/2010/main" val="380829583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B588A2-B8CA-63E7-40B2-F8B1343349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4E53B18D-48AF-860E-439B-B4FDE02F225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63352" y="42446"/>
            <a:ext cx="11809312" cy="1010290"/>
          </a:xfrm>
        </p:spPr>
        <p:txBody>
          <a:bodyPr anchor="t">
            <a:normAutofit fontScale="90000"/>
          </a:bodyPr>
          <a:lstStyle/>
          <a:p>
            <a:pPr algn="ctr" eaLnBrk="1" hangingPunct="1">
              <a:lnSpc>
                <a:spcPct val="120000"/>
              </a:lnSpc>
              <a:buClr>
                <a:srgbClr val="0000FF"/>
              </a:buClr>
              <a:buSzPct val="80000"/>
            </a:pPr>
            <a:r>
              <a:rPr lang="cs-CZ" altLang="cs-CZ" sz="27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III.	Požadavky na rozhodování z hlediska minimalizace negativních vlivů </a:t>
            </a:r>
            <a:br>
              <a:rPr lang="cs-CZ" altLang="cs-CZ" sz="27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27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 životní prostředí (platné)</a:t>
            </a:r>
            <a:br>
              <a:rPr lang="cs-CZ" altLang="cs-CZ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cs-CZ" altLang="cs-CZ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cs-CZ" altLang="cs-CZ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cs-CZ" altLang="cs-CZ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cs-CZ" altLang="cs-CZ" sz="2000" i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99" name="Rectangle 5">
            <a:extLst>
              <a:ext uri="{FF2B5EF4-FFF2-40B4-BE49-F238E27FC236}">
                <a16:creationId xmlns:a16="http://schemas.microsoft.com/office/drawing/2014/main" id="{3D1A3171-BB85-6FE6-6640-876120EC31E8}"/>
              </a:ext>
            </a:extLst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3429000"/>
            <a:ext cx="4032250" cy="1944688"/>
          </a:xfrm>
        </p:spPr>
        <p:txBody>
          <a:bodyPr/>
          <a:lstStyle/>
          <a:p>
            <a:pPr marL="0" indent="0" algn="ctr" eaLnBrk="1" hangingPunct="1">
              <a:buNone/>
            </a:pPr>
            <a:endParaRPr lang="cs-CZ" altLang="cs-CZ" sz="2000" dirty="0"/>
          </a:p>
          <a:p>
            <a:pPr algn="ctr" eaLnBrk="1" hangingPunct="1">
              <a:buFontTx/>
              <a:buNone/>
            </a:pPr>
            <a:endParaRPr lang="cs-CZ" altLang="cs-CZ" sz="2000" dirty="0"/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9141F21D-0734-2531-0F17-1C4AC90F1536}"/>
              </a:ext>
            </a:extLst>
          </p:cNvPr>
          <p:cNvSpPr txBox="1"/>
          <p:nvPr/>
        </p:nvSpPr>
        <p:spPr>
          <a:xfrm>
            <a:off x="263352" y="1484312"/>
            <a:ext cx="11809312" cy="43550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indent="-457200" defTabSz="457200">
              <a:spcBef>
                <a:spcPts val="600"/>
              </a:spcBef>
              <a:buClr>
                <a:srgbClr val="0000FF"/>
              </a:buClr>
              <a:buSzPct val="80000"/>
              <a:tabLst>
                <a:tab pos="457200" algn="l"/>
              </a:tabLst>
            </a:pPr>
            <a:r>
              <a:rPr lang="pl-PL" sz="1800" dirty="0"/>
              <a:t>1.	V okrajových částech území hl. města koordinovat vymezování zastavitelných ploch s územními plány přilehlých obcí na území Středočeského kraje s cílem zamezení srůstání zástavby prostorově dosud oddělených sídel.</a:t>
            </a:r>
          </a:p>
          <a:p>
            <a:pPr lvl="1" indent="-457200" defTabSz="457200">
              <a:spcBef>
                <a:spcPts val="600"/>
              </a:spcBef>
              <a:buClr>
                <a:srgbClr val="0000FF"/>
              </a:buClr>
              <a:buSzPct val="80000"/>
              <a:tabLst>
                <a:tab pos="457200" algn="l"/>
              </a:tabLst>
            </a:pPr>
            <a:r>
              <a:rPr lang="pl-PL" sz="1800" dirty="0"/>
              <a:t>12a.	V transformačních a rozvojových plochách 411/025/2098, 411/070/2141, 414/083/5821, 411/112/2275 a 411/549/2281 snížit hodnotu koeficientu maximálního zastavění budovami (Z</a:t>
            </a:r>
            <a:r>
              <a:rPr lang="pl-PL" sz="1800" baseline="-25000" dirty="0"/>
              <a:t>max</a:t>
            </a:r>
            <a:r>
              <a:rPr lang="pl-PL" sz="1800" dirty="0"/>
              <a:t>).</a:t>
            </a:r>
          </a:p>
          <a:p>
            <a:pPr lvl="1" indent="-457200" defTabSz="457200">
              <a:spcBef>
                <a:spcPts val="600"/>
              </a:spcBef>
              <a:buClr>
                <a:srgbClr val="0000FF"/>
              </a:buClr>
              <a:buSzPct val="80000"/>
              <a:tabLst>
                <a:tab pos="457200" algn="l"/>
              </a:tabLst>
            </a:pPr>
            <a:r>
              <a:rPr lang="pl-PL" sz="1800" dirty="0"/>
              <a:t>22.	V lokalitě 268 Újezd u Průhonic snížit koeficient zastavění stavebních bloků (čl. 96 odst. 3) s cílem snížit nadměrné prostorové využití lokality.</a:t>
            </a:r>
          </a:p>
          <a:p>
            <a:pPr lvl="1" indent="-504000" defTabSz="457200">
              <a:spcBef>
                <a:spcPts val="600"/>
              </a:spcBef>
              <a:buClr>
                <a:srgbClr val="0000FF"/>
              </a:buClr>
              <a:buSzPct val="80000"/>
              <a:tabLst>
                <a:tab pos="457200" algn="l"/>
              </a:tabLst>
            </a:pPr>
            <a:r>
              <a:rPr lang="pl-PL" sz="1800" dirty="0"/>
              <a:t>22a.	V lokalitách 080 Nové Letňany, 178 Kbeličky, a 633 Lipence-rozvoj snížit koeficient zastavění stavebních bloků</a:t>
            </a:r>
            <a:br>
              <a:rPr lang="pl-PL" sz="1800" dirty="0"/>
            </a:br>
            <a:r>
              <a:rPr lang="pl-PL" sz="1800" dirty="0"/>
              <a:t>(čl. 96   odst. 3) s cílem snížit jejich nadměrné prostorové využití.</a:t>
            </a:r>
          </a:p>
          <a:p>
            <a:pPr lvl="1" indent="-457200" defTabSz="457200">
              <a:spcBef>
                <a:spcPts val="600"/>
              </a:spcBef>
              <a:buClr>
                <a:srgbClr val="0000FF"/>
              </a:buClr>
              <a:buSzPct val="80000"/>
              <a:tabLst>
                <a:tab pos="457200" algn="l"/>
              </a:tabLst>
            </a:pPr>
            <a:r>
              <a:rPr lang="pl-PL" sz="1800" dirty="0"/>
              <a:t>26.	Vymezení ostatních lokalit včetně dílčích transformačních a rozvojových ploch a vymezení nových koridorů dopravní a technické infrastruktury obsažených ve výroku návrhu MPP umožnit za podmínek stanovených v oddílu E.2 přílohy č. 7 vyhodnocení SEA.</a:t>
            </a:r>
          </a:p>
          <a:p>
            <a:pPr lvl="1" indent="-457200" defTabSz="457200">
              <a:spcBef>
                <a:spcPts val="600"/>
              </a:spcBef>
              <a:buClr>
                <a:srgbClr val="0000FF"/>
              </a:buClr>
              <a:buSzPct val="80000"/>
              <a:tabLst>
                <a:tab pos="457200" algn="l"/>
              </a:tabLst>
            </a:pPr>
            <a:r>
              <a:rPr lang="pl-PL" sz="1800" dirty="0"/>
              <a:t>27.	Pro sledování složkových a kumulativních vlivů uplatňování návrhu MPP na životní prostře-dí budou přednostně použity indikátory definované v kapitole 10 vyhodnocení SEA. </a:t>
            </a:r>
          </a:p>
        </p:txBody>
      </p:sp>
    </p:spTree>
    <p:extLst>
      <p:ext uri="{BB962C8B-B14F-4D97-AF65-F5344CB8AC3E}">
        <p14:creationId xmlns:p14="http://schemas.microsoft.com/office/powerpoint/2010/main" val="19215230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191344" y="381000"/>
            <a:ext cx="11737304" cy="1823864"/>
          </a:xfrm>
          <a:extLst>
            <a:ext uri="{91240B29-F687-4F45-9708-019B960494DF}">
              <a14:hiddenLine xmlns:a14="http://schemas.microsoft.com/office/drawing/2010/main" w="25400">
                <a:solidFill>
                  <a:schemeClr val="tx2"/>
                </a:solidFill>
                <a:miter lim="800000"/>
                <a:headEnd/>
                <a:tailEnd/>
              </a14:hiddenLine>
            </a:ext>
          </a:extLst>
        </p:spPr>
        <p:txBody>
          <a:bodyPr anchor="t">
            <a:normAutofit/>
          </a:bodyPr>
          <a:lstStyle/>
          <a:p>
            <a:pPr algn="ctr" eaLnBrk="1" hangingPunct="1"/>
            <a:r>
              <a:rPr lang="cs-CZ" altLang="cs-CZ" b="1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Děkuji za pozornost</a:t>
            </a:r>
            <a:br>
              <a:rPr lang="cs-CZ" altLang="cs-CZ" b="1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4000" b="1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</a:t>
            </a:r>
          </a:p>
        </p:txBody>
      </p:sp>
      <p:pic>
        <p:nvPicPr>
          <p:cNvPr id="26627" name="Picture 3" descr="X:\ATP-Logo\logo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8896" y="3429000"/>
            <a:ext cx="2362200" cy="133807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2732B3-47D2-61DF-3FE9-981900AECB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250C7656-61F2-F302-A5C7-4E3854CA215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63352" y="42446"/>
            <a:ext cx="11809312" cy="2555740"/>
          </a:xfrm>
        </p:spPr>
        <p:txBody>
          <a:bodyPr anchor="t">
            <a:normAutofit fontScale="90000"/>
          </a:bodyPr>
          <a:lstStyle/>
          <a:p>
            <a:pPr algn="ctr" eaLnBrk="1" hangingPunct="1"/>
            <a:r>
              <a:rPr lang="cs-CZ" altLang="cs-CZ" sz="2800" b="1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VYHODNOCENÍ VLIVŮ ÚP HL. M. PRAHY (METROPOLITNÍ PLÁN)</a:t>
            </a:r>
            <a:br>
              <a:rPr lang="cs-CZ" altLang="cs-CZ" sz="2800" b="1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2800" b="1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 UDRŽITELNÝ ROZVOJ ÚZEMÍ</a:t>
            </a:r>
            <a:br>
              <a:rPr lang="cs-CZ" altLang="cs-CZ" sz="2400" b="1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240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 opakovanému veřejnému projednání</a:t>
            </a:r>
            <a:br>
              <a:rPr lang="cs-CZ" altLang="cs-CZ" sz="240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cs-CZ" altLang="cs-CZ" sz="240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2700" b="1" i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I. Kumulativn</a:t>
            </a:r>
            <a:r>
              <a:rPr lang="cs-CZ" altLang="cs-CZ" sz="27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í a synergické vlivy</a:t>
            </a:r>
            <a:br>
              <a:rPr lang="cs-CZ" altLang="cs-CZ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cs-CZ" altLang="cs-CZ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cs-CZ" altLang="cs-CZ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cs-CZ" altLang="cs-CZ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cs-CZ" altLang="cs-CZ" sz="2000" i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99" name="Rectangle 5">
            <a:extLst>
              <a:ext uri="{FF2B5EF4-FFF2-40B4-BE49-F238E27FC236}">
                <a16:creationId xmlns:a16="http://schemas.microsoft.com/office/drawing/2014/main" id="{CB8BD15B-3901-CE69-914B-63326120C015}"/>
              </a:ext>
            </a:extLst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3429000"/>
            <a:ext cx="4032250" cy="1944688"/>
          </a:xfrm>
        </p:spPr>
        <p:txBody>
          <a:bodyPr/>
          <a:lstStyle/>
          <a:p>
            <a:pPr marL="0" indent="0" algn="ctr" eaLnBrk="1" hangingPunct="1">
              <a:buNone/>
            </a:pPr>
            <a:endParaRPr lang="cs-CZ" altLang="cs-CZ" sz="2000" dirty="0"/>
          </a:p>
          <a:p>
            <a:pPr algn="ctr" eaLnBrk="1" hangingPunct="1">
              <a:buFontTx/>
              <a:buNone/>
            </a:pPr>
            <a:endParaRPr lang="cs-CZ" altLang="cs-CZ" sz="2000" dirty="0"/>
          </a:p>
        </p:txBody>
      </p:sp>
      <p:graphicFrame>
        <p:nvGraphicFramePr>
          <p:cNvPr id="3" name="Tabulka 2">
            <a:extLst>
              <a:ext uri="{FF2B5EF4-FFF2-40B4-BE49-F238E27FC236}">
                <a16:creationId xmlns:a16="http://schemas.microsoft.com/office/drawing/2014/main" id="{B4EE3260-680E-53D6-37CE-AC08EA830B6E}"/>
              </a:ext>
            </a:extLst>
          </p:cNvPr>
          <p:cNvGraphicFramePr>
            <a:graphicFrameLocks noGrp="1"/>
          </p:cNvGraphicFramePr>
          <p:nvPr/>
        </p:nvGraphicFramePr>
        <p:xfrm>
          <a:off x="263352" y="3724060"/>
          <a:ext cx="11809312" cy="17983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04960">
                  <a:extLst>
                    <a:ext uri="{9D8B030D-6E8A-4147-A177-3AD203B41FA5}">
                      <a16:colId xmlns:a16="http://schemas.microsoft.com/office/drawing/2014/main" val="3245434580"/>
                    </a:ext>
                  </a:extLst>
                </a:gridCol>
                <a:gridCol w="4024771">
                  <a:extLst>
                    <a:ext uri="{9D8B030D-6E8A-4147-A177-3AD203B41FA5}">
                      <a16:colId xmlns:a16="http://schemas.microsoft.com/office/drawing/2014/main" val="2830756933"/>
                    </a:ext>
                  </a:extLst>
                </a:gridCol>
                <a:gridCol w="4079581">
                  <a:extLst>
                    <a:ext uri="{9D8B030D-6E8A-4147-A177-3AD203B41FA5}">
                      <a16:colId xmlns:a16="http://schemas.microsoft.com/office/drawing/2014/main" val="3496257695"/>
                    </a:ext>
                  </a:extLst>
                </a:gridCol>
              </a:tblGrid>
              <a:tr h="977453">
                <a:tc>
                  <a:txBody>
                    <a:bodyPr/>
                    <a:lstStyle/>
                    <a:p>
                      <a:endParaRPr lang="cs-CZ" dirty="0"/>
                    </a:p>
                    <a:p>
                      <a:endParaRPr lang="cs-CZ" dirty="0"/>
                    </a:p>
                    <a:p>
                      <a:endParaRPr lang="cs-CZ" dirty="0"/>
                    </a:p>
                    <a:p>
                      <a:pPr algn="ctr">
                        <a:spcBef>
                          <a:spcPts val="1200"/>
                        </a:spcBef>
                      </a:pP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1600" dirty="0"/>
                    </a:p>
                    <a:p>
                      <a:pPr algn="ctr"/>
                      <a:endParaRPr lang="cs-CZ" sz="1600" dirty="0"/>
                    </a:p>
                    <a:p>
                      <a:pPr algn="ctr"/>
                      <a:endParaRPr lang="cs-CZ" sz="1600" dirty="0"/>
                    </a:p>
                    <a:p>
                      <a:pPr algn="ctr"/>
                      <a:endParaRPr lang="cs-CZ" sz="1600" dirty="0"/>
                    </a:p>
                    <a:p>
                      <a:pPr algn="ctr"/>
                      <a:endParaRPr lang="cs-CZ" sz="1600" dirty="0"/>
                    </a:p>
                    <a:p>
                      <a:pPr algn="ctr"/>
                      <a:endParaRPr lang="cs-CZ" sz="1600" dirty="0"/>
                    </a:p>
                    <a:p>
                      <a:pPr algn="ctr"/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  <a:p>
                      <a:endParaRPr lang="cs-CZ" dirty="0"/>
                    </a:p>
                    <a:p>
                      <a:endParaRPr lang="cs-CZ" dirty="0"/>
                    </a:p>
                    <a:p>
                      <a:pPr algn="ctr">
                        <a:spcBef>
                          <a:spcPts val="1200"/>
                        </a:spcBef>
                      </a:pPr>
                      <a:endParaRPr lang="cs-CZ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12316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06576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2000656" cy="914400"/>
          </a:xfrm>
        </p:spPr>
        <p:txBody>
          <a:bodyPr anchor="t">
            <a:normAutofit fontScale="90000"/>
          </a:bodyPr>
          <a:lstStyle/>
          <a:p>
            <a:pPr algn="ctr" eaLnBrk="1" hangingPunct="1"/>
            <a:r>
              <a:rPr lang="cs-CZ" altLang="cs-CZ" sz="2200" b="1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SEA – Podklad pro posouzení K+S vlivů</a:t>
            </a:r>
            <a:br>
              <a:rPr lang="cs-CZ" altLang="cs-CZ" sz="2200" b="1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2200" b="1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Složková analýza</a:t>
            </a:r>
            <a:br>
              <a:rPr lang="cs-CZ" altLang="cs-CZ" sz="2200" b="1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cs-CZ" altLang="cs-CZ" sz="2200" b="1" i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0" y="914400"/>
            <a:ext cx="12192000" cy="5943600"/>
          </a:xfrm>
        </p:spPr>
        <p:txBody>
          <a:bodyPr anchor="ctr">
            <a:noAutofit/>
          </a:bodyPr>
          <a:lstStyle/>
          <a:p>
            <a:pPr eaLnBrk="1" hangingPunct="1">
              <a:lnSpc>
                <a:spcPct val="90000"/>
              </a:lnSpc>
              <a:buClr>
                <a:srgbClr val="0070C0"/>
              </a:buClr>
              <a:buSzPct val="100000"/>
              <a:buFont typeface="Wingdings" panose="05000000000000000000" pitchFamily="2" charset="2"/>
              <a:buChar char="n"/>
            </a:pPr>
            <a:r>
              <a:rPr lang="cs-CZ" altLang="cs-CZ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Diferenciace území dle prostorového rozložení, resp. koncentrace sledovaných jevů (hodnot, limitů, charakteristik…)</a:t>
            </a:r>
          </a:p>
          <a:p>
            <a:pPr marL="0" indent="0" eaLnBrk="1" hangingPunct="1">
              <a:lnSpc>
                <a:spcPct val="90000"/>
              </a:lnSpc>
              <a:buClr>
                <a:srgbClr val="0070C0"/>
              </a:buClr>
              <a:buSzPct val="100000"/>
              <a:buNone/>
            </a:pPr>
            <a:endParaRPr lang="cs-CZ" altLang="cs-CZ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  <a:buClr>
                <a:srgbClr val="0070C0"/>
              </a:buClr>
              <a:buSzPct val="100000"/>
              <a:buFont typeface="Wingdings" panose="05000000000000000000" pitchFamily="2" charset="2"/>
              <a:buChar char="n"/>
            </a:pPr>
            <a:r>
              <a:rPr lang="cs-CZ" altLang="cs-CZ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Identifikace nejhodnotnějších nebo nejvíce zatížených oblastí   </a:t>
            </a:r>
          </a:p>
          <a:p>
            <a:pPr algn="r" eaLnBrk="1" hangingPunct="1">
              <a:lnSpc>
                <a:spcPct val="90000"/>
              </a:lnSpc>
              <a:buClr>
                <a:srgbClr val="0070C0"/>
              </a:buClr>
              <a:buSzPct val="100000"/>
              <a:buFont typeface="Wingdings" panose="05000000000000000000" pitchFamily="2" charset="2"/>
              <a:buNone/>
            </a:pPr>
            <a:endParaRPr lang="cs-CZ" altLang="cs-CZ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  <a:buClr>
                <a:srgbClr val="0070C0"/>
              </a:buClr>
              <a:buSzPct val="100000"/>
              <a:buFont typeface="Wingdings" panose="05000000000000000000" pitchFamily="2" charset="2"/>
              <a:buChar char="n"/>
            </a:pPr>
            <a:r>
              <a:rPr lang="cs-CZ" altLang="cs-CZ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Gridová analýza – „normalizovaná územní jednotka“ 			100 m </a:t>
            </a:r>
          </a:p>
          <a:p>
            <a:pPr eaLnBrk="1" hangingPunct="1">
              <a:lnSpc>
                <a:spcPct val="90000"/>
              </a:lnSpc>
              <a:buClr>
                <a:srgbClr val="0070C0"/>
              </a:buClr>
              <a:buSzPct val="100000"/>
              <a:buFont typeface="Wingdings" panose="05000000000000000000" pitchFamily="2" charset="2"/>
              <a:buChar char="n"/>
            </a:pPr>
            <a:endParaRPr lang="cs-CZ" altLang="cs-CZ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  <a:buClr>
                <a:srgbClr val="0070C0"/>
              </a:buClr>
              <a:buSzPct val="100000"/>
              <a:buFont typeface="Wingdings" panose="05000000000000000000" pitchFamily="2" charset="2"/>
              <a:buChar char="n"/>
            </a:pPr>
            <a:r>
              <a:rPr lang="cs-CZ" altLang="cs-CZ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Grafická schémata A.1 – A.7</a:t>
            </a:r>
          </a:p>
          <a:p>
            <a:pPr marL="742050" lvl="2" indent="-342000">
              <a:lnSpc>
                <a:spcPct val="90000"/>
              </a:lnSpc>
              <a:buClr>
                <a:srgbClr val="0070C0"/>
              </a:buClr>
              <a:buSzPct val="100000"/>
              <a:buFont typeface="Wingdings" panose="05000000000000000000" pitchFamily="2" charset="2"/>
              <a:buChar char="ü"/>
            </a:pPr>
            <a:r>
              <a:rPr lang="cs-CZ" altLang="cs-CZ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A.1 – A.5 + A.7 </a:t>
            </a:r>
            <a:r>
              <a:rPr lang="cs-CZ" altLang="cs-CZ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 „stav“</a:t>
            </a:r>
          </a:p>
          <a:p>
            <a:pPr marL="742050" lvl="2" indent="-342000">
              <a:lnSpc>
                <a:spcPct val="90000"/>
              </a:lnSpc>
              <a:buClr>
                <a:srgbClr val="0070C0"/>
              </a:buClr>
              <a:buSzPct val="100000"/>
              <a:buFont typeface="Wingdings" panose="05000000000000000000" pitchFamily="2" charset="2"/>
              <a:buChar char="ü"/>
            </a:pPr>
            <a:r>
              <a:rPr lang="cs-CZ" altLang="cs-CZ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A.6a – A6c </a:t>
            </a:r>
            <a:r>
              <a:rPr lang="cs-CZ" altLang="cs-CZ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 „změna“ 2004 - 2024</a:t>
            </a:r>
            <a:endParaRPr lang="cs-CZ" altLang="cs-CZ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050" lvl="2" indent="-342000">
              <a:lnSpc>
                <a:spcPct val="90000"/>
              </a:lnSpc>
              <a:buClr>
                <a:srgbClr val="0070C0"/>
              </a:buClr>
              <a:buSzPct val="100000"/>
              <a:buFont typeface="Wingdings" panose="05000000000000000000" pitchFamily="2" charset="2"/>
              <a:buChar char="ü"/>
            </a:pPr>
            <a:r>
              <a:rPr lang="cs-CZ" altLang="cs-CZ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„mutace“:</a:t>
            </a:r>
          </a:p>
          <a:p>
            <a:pPr marL="1256400" lvl="4" indent="-342000">
              <a:lnSpc>
                <a:spcPct val="90000"/>
              </a:lnSpc>
              <a:buClr>
                <a:srgbClr val="0070C0"/>
              </a:buClr>
              <a:buSzPct val="100000"/>
              <a:buFont typeface="Symbol" panose="05050102010706020507" pitchFamily="18" charset="2"/>
              <a:buChar char="·"/>
            </a:pPr>
            <a:r>
              <a:rPr lang="cs-CZ" altLang="cs-CZ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 + R plochy MPP</a:t>
            </a:r>
          </a:p>
          <a:p>
            <a:pPr marL="1256400" lvl="4" indent="-342000">
              <a:lnSpc>
                <a:spcPct val="90000"/>
              </a:lnSpc>
              <a:buClr>
                <a:srgbClr val="0070C0"/>
              </a:buClr>
              <a:buSzPct val="100000"/>
              <a:buFont typeface="Symbol" panose="05050102010706020507" pitchFamily="18" charset="2"/>
              <a:buChar char="·"/>
            </a:pPr>
            <a:r>
              <a:rPr lang="cs-CZ" altLang="cs-CZ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dopravní a technická infrastruktura MPP</a:t>
            </a:r>
          </a:p>
          <a:p>
            <a:pPr marL="1256400" lvl="4" indent="-342000">
              <a:lnSpc>
                <a:spcPct val="90000"/>
              </a:lnSpc>
              <a:buClr>
                <a:srgbClr val="0070C0"/>
              </a:buClr>
              <a:buSzPct val="100000"/>
              <a:buFont typeface="Symbol" panose="05050102010706020507" pitchFamily="18" charset="2"/>
              <a:buChar char="·"/>
            </a:pPr>
            <a:r>
              <a:rPr lang="cs-CZ" altLang="cs-CZ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zastavitelné území – rozdíly MPP a platného ÚP SÚ HMP (odlišný metodický přístup obou ÚPD)</a:t>
            </a:r>
            <a:endParaRPr lang="cs-CZ" altLang="cs-CZ" sz="1600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316" name="AutoShape 5"/>
          <p:cNvSpPr>
            <a:spLocks noChangeArrowheads="1"/>
          </p:cNvSpPr>
          <p:nvPr/>
        </p:nvSpPr>
        <p:spPr bwMode="auto">
          <a:xfrm>
            <a:off x="5879976" y="3068960"/>
            <a:ext cx="1057275" cy="914400"/>
          </a:xfrm>
          <a:prstGeom prst="hexagon">
            <a:avLst>
              <a:gd name="adj" fmla="val 28906"/>
              <a:gd name="vf" fmla="val 115470"/>
            </a:avLst>
          </a:prstGeom>
          <a:solidFill>
            <a:srgbClr val="C000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endParaRPr lang="cs-CZ" altLang="cs-CZ" sz="2000"/>
          </a:p>
        </p:txBody>
      </p:sp>
      <p:sp>
        <p:nvSpPr>
          <p:cNvPr id="6" name="Šipka dolů 5"/>
          <p:cNvSpPr/>
          <p:nvPr/>
        </p:nvSpPr>
        <p:spPr>
          <a:xfrm>
            <a:off x="2783632" y="1760240"/>
            <a:ext cx="216024" cy="432048"/>
          </a:xfrm>
          <a:prstGeom prst="downArrow">
            <a:avLst/>
          </a:prstGeom>
          <a:solidFill>
            <a:srgbClr val="C00000"/>
          </a:solidFill>
          <a:ln cap="sq">
            <a:solidFill>
              <a:srgbClr val="C0000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9" name="Přímá spojnice se šipkou 8"/>
          <p:cNvCxnSpPr/>
          <p:nvPr/>
        </p:nvCxnSpPr>
        <p:spPr>
          <a:xfrm flipH="1">
            <a:off x="6960096" y="3429000"/>
            <a:ext cx="576064" cy="0"/>
          </a:xfrm>
          <a:prstGeom prst="straightConnector1">
            <a:avLst/>
          </a:prstGeom>
          <a:ln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>
            <a:extLst>
              <a:ext uri="{FF2B5EF4-FFF2-40B4-BE49-F238E27FC236}">
                <a16:creationId xmlns:a16="http://schemas.microsoft.com/office/drawing/2014/main" id="{2AB4E603-25E7-8914-6E55-E553C09AE4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4227" y="0"/>
            <a:ext cx="96635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4302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7328" y="116632"/>
            <a:ext cx="11881320" cy="864096"/>
          </a:xfrm>
        </p:spPr>
        <p:txBody>
          <a:bodyPr anchor="t"/>
          <a:lstStyle/>
          <a:p>
            <a:pPr algn="ctr"/>
            <a:r>
              <a:rPr lang="cs-CZ" sz="2400" b="1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Vzájemné vztahy složek životního prostředí při posuzování K+S vlivů</a:t>
            </a:r>
            <a:endParaRPr lang="cs-CZ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ulka 2"/>
          <p:cNvGraphicFramePr>
            <a:graphicFrameLocks noGrp="1"/>
          </p:cNvGraphicFramePr>
          <p:nvPr/>
        </p:nvGraphicFramePr>
        <p:xfrm>
          <a:off x="623393" y="692697"/>
          <a:ext cx="10873206" cy="559254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458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759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62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06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500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7062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4455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4649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7896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806791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552113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č.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Složka ŽP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0066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Ovzduší (obyvatelstvo)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0066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Hluk (obyvatelstvo)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s-CZ" sz="1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986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Voda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0066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ZPF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0066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PUPFL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63980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Horninové</a:t>
                      </a:r>
                      <a:r>
                        <a:rPr lang="cs-CZ" sz="18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prostředí </a:t>
                      </a:r>
                      <a:br>
                        <a:rPr lang="cs-CZ" sz="18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cs-CZ" sz="18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(nerostné zdroje)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Biodiverzita, flóra, fauna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48072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Krajina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Kult. a historické hodnoty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cxnSp>
        <p:nvCxnSpPr>
          <p:cNvPr id="5" name="Přímá spojnice 4"/>
          <p:cNvCxnSpPr/>
          <p:nvPr/>
        </p:nvCxnSpPr>
        <p:spPr>
          <a:xfrm>
            <a:off x="623392" y="1772816"/>
            <a:ext cx="1087320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Přímá spojnice 6"/>
          <p:cNvCxnSpPr/>
          <p:nvPr/>
        </p:nvCxnSpPr>
        <p:spPr>
          <a:xfrm>
            <a:off x="623393" y="2276872"/>
            <a:ext cx="1087320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nice 10"/>
          <p:cNvCxnSpPr/>
          <p:nvPr/>
        </p:nvCxnSpPr>
        <p:spPr>
          <a:xfrm>
            <a:off x="623392" y="2780928"/>
            <a:ext cx="1087320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>
            <a:off x="623392" y="3284984"/>
            <a:ext cx="1087320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Přímá spojnice 21"/>
          <p:cNvCxnSpPr>
            <a:stCxn id="3" idx="0"/>
            <a:endCxn id="3" idx="2"/>
          </p:cNvCxnSpPr>
          <p:nvPr/>
        </p:nvCxnSpPr>
        <p:spPr>
          <a:xfrm>
            <a:off x="6059996" y="692697"/>
            <a:ext cx="0" cy="559254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římá spojnice 28"/>
          <p:cNvCxnSpPr/>
          <p:nvPr/>
        </p:nvCxnSpPr>
        <p:spPr>
          <a:xfrm>
            <a:off x="623392" y="3789040"/>
            <a:ext cx="1087320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římá spojnice 30"/>
          <p:cNvCxnSpPr/>
          <p:nvPr/>
        </p:nvCxnSpPr>
        <p:spPr>
          <a:xfrm>
            <a:off x="623392" y="4437112"/>
            <a:ext cx="1087320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Přímá spojnice 35"/>
          <p:cNvCxnSpPr/>
          <p:nvPr/>
        </p:nvCxnSpPr>
        <p:spPr>
          <a:xfrm>
            <a:off x="623392" y="5085184"/>
            <a:ext cx="1087320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Přímá spojnice 37"/>
          <p:cNvCxnSpPr/>
          <p:nvPr/>
        </p:nvCxnSpPr>
        <p:spPr>
          <a:xfrm>
            <a:off x="623392" y="5661248"/>
            <a:ext cx="1087320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Přímá spojnice 38"/>
          <p:cNvCxnSpPr/>
          <p:nvPr/>
        </p:nvCxnSpPr>
        <p:spPr>
          <a:xfrm>
            <a:off x="5303912" y="692697"/>
            <a:ext cx="0" cy="559254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Přímá spojnice 39"/>
          <p:cNvCxnSpPr/>
          <p:nvPr/>
        </p:nvCxnSpPr>
        <p:spPr>
          <a:xfrm>
            <a:off x="6744072" y="692697"/>
            <a:ext cx="0" cy="559254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Přímá spojnice 40"/>
          <p:cNvCxnSpPr/>
          <p:nvPr/>
        </p:nvCxnSpPr>
        <p:spPr>
          <a:xfrm>
            <a:off x="7536160" y="692697"/>
            <a:ext cx="0" cy="559254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Přímá spojnice 42"/>
          <p:cNvCxnSpPr/>
          <p:nvPr/>
        </p:nvCxnSpPr>
        <p:spPr>
          <a:xfrm>
            <a:off x="8472264" y="692697"/>
            <a:ext cx="0" cy="559254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Přímá spojnice 43"/>
          <p:cNvCxnSpPr/>
          <p:nvPr/>
        </p:nvCxnSpPr>
        <p:spPr>
          <a:xfrm>
            <a:off x="9264352" y="692697"/>
            <a:ext cx="0" cy="559254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Přímá spojnice 44"/>
          <p:cNvCxnSpPr/>
          <p:nvPr/>
        </p:nvCxnSpPr>
        <p:spPr>
          <a:xfrm>
            <a:off x="9984432" y="692697"/>
            <a:ext cx="0" cy="559254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98245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19336" y="0"/>
            <a:ext cx="11881320" cy="990600"/>
          </a:xfrm>
        </p:spPr>
        <p:txBody>
          <a:bodyPr anchor="t">
            <a:normAutofit/>
          </a:bodyPr>
          <a:lstStyle/>
          <a:p>
            <a:pPr algn="ctr" eaLnBrk="1" hangingPunct="1"/>
            <a:r>
              <a:rPr lang="cs-CZ" altLang="cs-CZ" sz="2200" b="1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SEA – Podklad pro vyhodnocení K+S vlivů</a:t>
            </a:r>
            <a:br>
              <a:rPr lang="cs-CZ" altLang="cs-CZ" sz="2200" b="1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2200" b="1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(Prostorová analýza</a:t>
            </a:r>
            <a:r>
              <a:rPr lang="cs-CZ" altLang="cs-CZ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cs-CZ" altLang="cs-CZ" sz="2200" b="1" i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119336" y="1052736"/>
            <a:ext cx="11521280" cy="5424264"/>
          </a:xfrm>
        </p:spPr>
        <p:txBody>
          <a:bodyPr>
            <a:normAutofit/>
          </a:bodyPr>
          <a:lstStyle/>
          <a:p>
            <a:pPr marL="342000" indent="-342000" eaLnBrk="1" hangingPunct="1">
              <a:lnSpc>
                <a:spcPct val="90000"/>
              </a:lnSpc>
              <a:buClr>
                <a:srgbClr val="0070C0"/>
              </a:buClr>
              <a:buSzPct val="100000"/>
              <a:buFont typeface="Wingdings" panose="05000000000000000000" pitchFamily="2" charset="2"/>
              <a:buChar char="n"/>
            </a:pPr>
            <a:r>
              <a:rPr lang="cs-CZ" altLang="cs-CZ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Identifikace oblastí zvýšené prostorové koncentrace navrhovaných</a:t>
            </a:r>
          </a:p>
          <a:p>
            <a:pPr lvl="1" indent="-342900">
              <a:lnSpc>
                <a:spcPct val="90000"/>
              </a:lnSpc>
              <a:buClr>
                <a:srgbClr val="0070C0"/>
              </a:buClr>
              <a:buSzPct val="100000"/>
              <a:buFont typeface="Wingdings 2" panose="05020102010507070707" pitchFamily="18" charset="2"/>
              <a:buChar char="P"/>
            </a:pPr>
            <a:r>
              <a:rPr lang="cs-CZ" altLang="cs-CZ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zastavitelných T + R ploch</a:t>
            </a:r>
          </a:p>
          <a:p>
            <a:pPr lvl="1" indent="-342900">
              <a:lnSpc>
                <a:spcPct val="90000"/>
              </a:lnSpc>
              <a:buClr>
                <a:srgbClr val="0070C0"/>
              </a:buClr>
              <a:buSzPct val="100000"/>
              <a:buFont typeface="Wingdings 2" panose="05020102010507070707" pitchFamily="18" charset="2"/>
              <a:buChar char="P"/>
            </a:pPr>
            <a:r>
              <a:rPr lang="cs-CZ" altLang="cs-CZ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koridorů dopravní a technické infrastruktury</a:t>
            </a:r>
          </a:p>
          <a:p>
            <a:pPr marL="0" indent="0" eaLnBrk="1" hangingPunct="1">
              <a:lnSpc>
                <a:spcPct val="90000"/>
              </a:lnSpc>
              <a:buClr>
                <a:srgbClr val="0070C0"/>
              </a:buClr>
              <a:buSzPct val="100000"/>
              <a:buNone/>
            </a:pPr>
            <a:endParaRPr lang="cs-CZ" altLang="cs-CZ" sz="19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000" indent="-342000" eaLnBrk="1" hangingPunct="1">
              <a:lnSpc>
                <a:spcPct val="90000"/>
              </a:lnSpc>
              <a:buClr>
                <a:srgbClr val="0070C0"/>
              </a:buClr>
              <a:buSzPct val="100000"/>
              <a:buFont typeface="Wingdings" panose="05000000000000000000" pitchFamily="2" charset="2"/>
              <a:buChar char="n"/>
            </a:pPr>
            <a:r>
              <a:rPr lang="cs-CZ" altLang="cs-CZ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Gridová analýza – „normalizovaná územní jednotka“ 			250 m</a:t>
            </a:r>
          </a:p>
          <a:p>
            <a:pPr marL="342000" indent="-342000" eaLnBrk="1" hangingPunct="1">
              <a:lnSpc>
                <a:spcPct val="90000"/>
              </a:lnSpc>
              <a:buClr>
                <a:srgbClr val="0070C0"/>
              </a:buClr>
              <a:buSzPct val="100000"/>
              <a:buFont typeface="Wingdings" panose="05000000000000000000" pitchFamily="2" charset="2"/>
              <a:buNone/>
            </a:pPr>
            <a:r>
              <a:rPr lang="cs-CZ" altLang="cs-CZ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</a:p>
          <a:p>
            <a:pPr marL="342000" indent="-342000" eaLnBrk="1" hangingPunct="1">
              <a:lnSpc>
                <a:spcPct val="90000"/>
              </a:lnSpc>
              <a:buClr>
                <a:srgbClr val="0070C0"/>
              </a:buClr>
              <a:buSzPct val="100000"/>
              <a:buFont typeface="Wingdings" panose="05000000000000000000" pitchFamily="2" charset="2"/>
              <a:buNone/>
            </a:pPr>
            <a:endParaRPr lang="cs-CZ" altLang="cs-CZ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000" indent="-342000" eaLnBrk="1" hangingPunct="1">
              <a:lnSpc>
                <a:spcPct val="90000"/>
              </a:lnSpc>
              <a:buClr>
                <a:srgbClr val="0070C0"/>
              </a:buClr>
              <a:buSzPct val="100000"/>
              <a:buFont typeface="Wingdings" panose="05000000000000000000" pitchFamily="2" charset="2"/>
              <a:buChar char="n"/>
            </a:pPr>
            <a:r>
              <a:rPr lang="cs-CZ" altLang="cs-CZ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Podchycení záměrů s možnými vlivy na složky ŽP do vzdálenosti cca 500 m</a:t>
            </a:r>
          </a:p>
          <a:p>
            <a:pPr marL="342000" indent="-342000" eaLnBrk="1" hangingPunct="1">
              <a:lnSpc>
                <a:spcPct val="90000"/>
              </a:lnSpc>
              <a:buClr>
                <a:srgbClr val="0070C0"/>
              </a:buClr>
              <a:buSzPct val="100000"/>
              <a:buFont typeface="Wingdings" panose="05000000000000000000" pitchFamily="2" charset="2"/>
              <a:buNone/>
            </a:pPr>
            <a:endParaRPr lang="cs-CZ" altLang="cs-CZ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000" indent="-342000" eaLnBrk="1" hangingPunct="1">
              <a:lnSpc>
                <a:spcPct val="90000"/>
              </a:lnSpc>
              <a:buClr>
                <a:srgbClr val="0070C0"/>
              </a:buClr>
              <a:buSzPct val="100000"/>
              <a:buFont typeface="Wingdings" panose="05000000000000000000" pitchFamily="2" charset="2"/>
              <a:buChar char="n"/>
            </a:pPr>
            <a:r>
              <a:rPr lang="cs-CZ" altLang="cs-CZ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Oblasti možného výskytu K+S vlivů z důvodu prostorové koncentrace navrhovaných aktivit (A)</a:t>
            </a:r>
          </a:p>
          <a:p>
            <a:pPr marL="742050" lvl="2" indent="-342000">
              <a:lnSpc>
                <a:spcPct val="90000"/>
              </a:lnSpc>
              <a:buClr>
                <a:srgbClr val="0070C0"/>
              </a:buClr>
              <a:buSzPct val="100000"/>
              <a:buFont typeface="Wingdings" panose="05000000000000000000" pitchFamily="2" charset="2"/>
              <a:buChar char="ü"/>
            </a:pPr>
            <a:r>
              <a:rPr lang="cs-CZ" altLang="cs-CZ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grafické schéma A.8a (2 „mutace“) </a:t>
            </a:r>
          </a:p>
          <a:p>
            <a:pPr marL="1256400" lvl="4" indent="-342000">
              <a:lnSpc>
                <a:spcPct val="90000"/>
              </a:lnSpc>
              <a:buClr>
                <a:srgbClr val="0070C0"/>
              </a:buClr>
              <a:buSzPct val="100000"/>
              <a:buFont typeface="Symbol" panose="05050102010706020507" pitchFamily="18" charset="2"/>
              <a:buChar char="·"/>
            </a:pPr>
            <a:r>
              <a:rPr lang="cs-CZ" altLang="cs-CZ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 + R plochy MPP</a:t>
            </a:r>
          </a:p>
          <a:p>
            <a:pPr marL="1256400" lvl="4" indent="-342000">
              <a:lnSpc>
                <a:spcPct val="90000"/>
              </a:lnSpc>
              <a:buClr>
                <a:srgbClr val="0070C0"/>
              </a:buClr>
              <a:buSzPct val="100000"/>
              <a:buFont typeface="Symbol" panose="05050102010706020507" pitchFamily="18" charset="2"/>
              <a:buChar char="·"/>
            </a:pPr>
            <a:r>
              <a:rPr lang="cs-CZ" altLang="cs-CZ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Dopravní a technická infrastruktura MPP	</a:t>
            </a:r>
          </a:p>
          <a:p>
            <a:pPr marL="742050" lvl="2" indent="-342000">
              <a:lnSpc>
                <a:spcPct val="90000"/>
              </a:lnSpc>
              <a:buClr>
                <a:srgbClr val="0070C0"/>
              </a:buClr>
              <a:buSzPct val="100000"/>
              <a:buFont typeface="Wingdings" panose="05000000000000000000" pitchFamily="2" charset="2"/>
              <a:buChar char="ü"/>
            </a:pPr>
            <a:r>
              <a:rPr lang="cs-CZ" altLang="cs-CZ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výkres A.VI. Kumulativní a synergické vlivy (1:25 000)</a:t>
            </a:r>
          </a:p>
        </p:txBody>
      </p:sp>
      <p:sp>
        <p:nvSpPr>
          <p:cNvPr id="16388" name="AutoShape 4"/>
          <p:cNvSpPr>
            <a:spLocks noChangeArrowheads="1"/>
          </p:cNvSpPr>
          <p:nvPr/>
        </p:nvSpPr>
        <p:spPr bwMode="auto">
          <a:xfrm>
            <a:off x="6039036" y="2636912"/>
            <a:ext cx="1057275" cy="914400"/>
          </a:xfrm>
          <a:prstGeom prst="hexagon">
            <a:avLst>
              <a:gd name="adj" fmla="val 28906"/>
              <a:gd name="vf" fmla="val 115470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endParaRPr lang="cs-CZ" altLang="cs-CZ" sz="2000"/>
          </a:p>
        </p:txBody>
      </p:sp>
      <p:sp>
        <p:nvSpPr>
          <p:cNvPr id="2" name="Šipka dolů 1"/>
          <p:cNvSpPr/>
          <p:nvPr/>
        </p:nvSpPr>
        <p:spPr>
          <a:xfrm>
            <a:off x="2423592" y="2132856"/>
            <a:ext cx="288032" cy="432048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4" name="Přímá spojnice se šipkou 3"/>
          <p:cNvCxnSpPr/>
          <p:nvPr/>
        </p:nvCxnSpPr>
        <p:spPr>
          <a:xfrm flipH="1">
            <a:off x="7032104" y="2924944"/>
            <a:ext cx="720080" cy="0"/>
          </a:xfrm>
          <a:prstGeom prst="straightConnector1">
            <a:avLst/>
          </a:prstGeom>
          <a:ln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1928648" cy="764704"/>
          </a:xfrm>
        </p:spPr>
        <p:txBody>
          <a:bodyPr anchor="t">
            <a:normAutofit fontScale="90000"/>
          </a:bodyPr>
          <a:lstStyle/>
          <a:p>
            <a:pPr algn="ctr" eaLnBrk="1" hangingPunct="1"/>
            <a:r>
              <a:rPr lang="cs-CZ" altLang="cs-CZ" sz="2400" b="1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SEA – Podklad pro posouzení K+S vlivů</a:t>
            </a:r>
            <a:br>
              <a:rPr lang="cs-CZ" altLang="cs-CZ" sz="2400" b="1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2400" b="1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Výsledky složkové + prostorové analýzy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191344" y="1196752"/>
            <a:ext cx="11521280" cy="5127848"/>
          </a:xfrm>
        </p:spPr>
        <p:txBody>
          <a:bodyPr>
            <a:normAutofit/>
          </a:bodyPr>
          <a:lstStyle/>
          <a:p>
            <a:pPr marL="342000" indent="-342000" eaLnBrk="1" hangingPunct="1">
              <a:buClr>
                <a:srgbClr val="0070C0"/>
              </a:buClr>
              <a:buSzPct val="100000"/>
              <a:buFont typeface="Wingdings" panose="05000000000000000000" pitchFamily="2" charset="2"/>
              <a:buChar char="n"/>
            </a:pPr>
            <a:r>
              <a:rPr lang="cs-CZ" altLang="cs-CZ" sz="2000" dirty="0">
                <a:latin typeface="Arial" panose="020B0604020202020204" pitchFamily="34" charset="0"/>
                <a:cs typeface="Arial" panose="020B0604020202020204" pitchFamily="34" charset="0"/>
              </a:rPr>
              <a:t>5 oblastí s možným výskytem kumulativních a synergických vlivů z důvodu:</a:t>
            </a:r>
          </a:p>
          <a:p>
            <a:pPr marL="742050" lvl="2" indent="-342000">
              <a:buClr>
                <a:srgbClr val="0070C0"/>
              </a:buClr>
              <a:buSzPct val="100000"/>
              <a:buFont typeface="Wingdings" panose="05000000000000000000" pitchFamily="2" charset="2"/>
              <a:buChar char="ü"/>
            </a:pPr>
            <a:r>
              <a:rPr lang="cs-CZ" altLang="cs-CZ" sz="2000" dirty="0">
                <a:latin typeface="Arial" panose="020B0604020202020204" pitchFamily="34" charset="0"/>
                <a:cs typeface="Arial" panose="020B0604020202020204" pitchFamily="34" charset="0"/>
              </a:rPr>
              <a:t>vysoké koncentrace navrhovaných záměrů (A01 – A51)</a:t>
            </a:r>
          </a:p>
          <a:p>
            <a:pPr marL="742050" lvl="2" indent="-342000">
              <a:buClr>
                <a:srgbClr val="0070C0"/>
              </a:buClr>
              <a:buSzPct val="100000"/>
              <a:buFont typeface="Wingdings" panose="05000000000000000000" pitchFamily="2" charset="2"/>
              <a:buChar char="ü"/>
            </a:pPr>
            <a:r>
              <a:rPr lang="cs-CZ" altLang="cs-CZ" sz="2000" dirty="0">
                <a:latin typeface="Arial" panose="020B0604020202020204" pitchFamily="34" charset="0"/>
                <a:cs typeface="Arial" panose="020B0604020202020204" pitchFamily="34" charset="0"/>
              </a:rPr>
              <a:t>vysoké koncentrace environmentálních hodnot (B01 – B38)</a:t>
            </a:r>
          </a:p>
          <a:p>
            <a:pPr marL="742050" lvl="2" indent="-342000">
              <a:buClr>
                <a:srgbClr val="0070C0"/>
              </a:buClr>
              <a:buSzPct val="100000"/>
              <a:buFont typeface="Wingdings" panose="05000000000000000000" pitchFamily="2" charset="2"/>
              <a:buChar char="ü"/>
            </a:pPr>
            <a:r>
              <a:rPr lang="cs-CZ" altLang="cs-CZ" sz="2000" dirty="0">
                <a:latin typeface="Arial" panose="020B0604020202020204" pitchFamily="34" charset="0"/>
                <a:cs typeface="Arial" panose="020B0604020202020204" pitchFamily="34" charset="0"/>
              </a:rPr>
              <a:t>vysoké koncentrace krajinných a kulturně historických hodnot (C01 – C25)</a:t>
            </a:r>
          </a:p>
          <a:p>
            <a:pPr marL="742050" lvl="2" indent="-342000">
              <a:buClr>
                <a:srgbClr val="0070C0"/>
              </a:buClr>
              <a:buSzPct val="100000"/>
              <a:buFont typeface="Wingdings" panose="05000000000000000000" pitchFamily="2" charset="2"/>
              <a:buChar char="ü"/>
            </a:pPr>
            <a:r>
              <a:rPr lang="cs-CZ" altLang="cs-CZ" sz="2000" dirty="0">
                <a:latin typeface="Arial" panose="020B0604020202020204" pitchFamily="34" charset="0"/>
                <a:cs typeface="Arial" panose="020B0604020202020204" pitchFamily="34" charset="0"/>
              </a:rPr>
              <a:t>vysoké intenzity dosavadního využití území (D01 – D12))</a:t>
            </a:r>
          </a:p>
          <a:p>
            <a:pPr marL="742050" lvl="2" indent="-342000">
              <a:buClr>
                <a:srgbClr val="0070C0"/>
              </a:buClr>
              <a:buSzPct val="100000"/>
              <a:buFont typeface="Wingdings" panose="05000000000000000000" pitchFamily="2" charset="2"/>
              <a:buChar char="ü"/>
            </a:pPr>
            <a:r>
              <a:rPr lang="cs-CZ" altLang="cs-CZ" sz="2000" dirty="0">
                <a:latin typeface="Arial" panose="020B0604020202020204" pitchFamily="34" charset="0"/>
                <a:cs typeface="Arial" panose="020B0604020202020204" pitchFamily="34" charset="0"/>
              </a:rPr>
              <a:t>nadlimitní zátěže obyvatelstva – ovzduší + hluk (E01 – E64)</a:t>
            </a:r>
          </a:p>
          <a:p>
            <a:pPr marL="0" indent="0" eaLnBrk="1" hangingPunct="1">
              <a:buClr>
                <a:srgbClr val="0070C0"/>
              </a:buClr>
              <a:buSzPct val="100000"/>
              <a:buNone/>
            </a:pPr>
            <a:endParaRPr lang="cs-CZ" altLang="cs-CZ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000" indent="-342000" eaLnBrk="1" hangingPunct="1">
              <a:buClr>
                <a:srgbClr val="0070C0"/>
              </a:buClr>
              <a:buSzPct val="100000"/>
              <a:buFont typeface="Wingdings" panose="05000000000000000000" pitchFamily="2" charset="2"/>
              <a:buChar char="n"/>
            </a:pPr>
            <a:r>
              <a:rPr lang="cs-CZ" altLang="cs-CZ" sz="2000" dirty="0">
                <a:latin typeface="Arial" panose="020B0604020202020204" pitchFamily="34" charset="0"/>
                <a:cs typeface="Arial" panose="020B0604020202020204" pitchFamily="34" charset="0"/>
              </a:rPr>
              <a:t>Grafická schémata A.8a – A8.e (2 „mutace“)</a:t>
            </a:r>
          </a:p>
          <a:p>
            <a:pPr marL="799200" lvl="3" indent="-342000">
              <a:buClr>
                <a:srgbClr val="0070C0"/>
              </a:buClr>
              <a:buSzPct val="100000"/>
              <a:buFont typeface="Wingdings 2" panose="05020102010507070707" pitchFamily="18" charset="2"/>
              <a:buChar char="P"/>
            </a:pPr>
            <a:r>
              <a:rPr lang="cs-CZ" altLang="cs-CZ" sz="2000" dirty="0">
                <a:latin typeface="Arial" panose="020B0604020202020204" pitchFamily="34" charset="0"/>
                <a:cs typeface="Arial" panose="020B0604020202020204" pitchFamily="34" charset="0"/>
              </a:rPr>
              <a:t>T + R plochy MPP</a:t>
            </a:r>
          </a:p>
          <a:p>
            <a:pPr marL="799200" lvl="3" indent="-342000">
              <a:buClr>
                <a:srgbClr val="0070C0"/>
              </a:buClr>
              <a:buSzPct val="100000"/>
              <a:buFont typeface="Wingdings 2" panose="05020102010507070707" pitchFamily="18" charset="2"/>
              <a:buChar char="P"/>
            </a:pPr>
            <a:r>
              <a:rPr lang="cs-CZ" altLang="cs-CZ" sz="2000" dirty="0">
                <a:latin typeface="Arial" panose="020B0604020202020204" pitchFamily="34" charset="0"/>
                <a:cs typeface="Arial" panose="020B0604020202020204" pitchFamily="34" charset="0"/>
              </a:rPr>
              <a:t>Dopravní a technická infrastruktura MPP	</a:t>
            </a:r>
          </a:p>
          <a:p>
            <a:pPr marL="342000" lvl="1" indent="-342000" eaLnBrk="1" hangingPunct="1">
              <a:buClr>
                <a:srgbClr val="0070C0"/>
              </a:buClr>
              <a:buSzPct val="100000"/>
              <a:buFont typeface="Wingdings" panose="05000000000000000000" pitchFamily="2" charset="2"/>
              <a:buChar char="ü"/>
            </a:pPr>
            <a:r>
              <a:rPr lang="cs-CZ" altLang="cs-CZ" sz="2000" dirty="0">
                <a:latin typeface="Arial" panose="020B0604020202020204" pitchFamily="34" charset="0"/>
                <a:cs typeface="Arial" panose="020B0604020202020204" pitchFamily="34" charset="0"/>
              </a:rPr>
              <a:t>Výkres A.VI. Kumulativní a synergické vlivy (1:25 000)</a:t>
            </a:r>
            <a:endParaRPr lang="cs-CZ" altLang="cs-CZ" sz="1800" dirty="0">
              <a:solidFill>
                <a:srgbClr val="66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E40D7FAD-D18B-2A22-FC6D-1C94A31AB7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>
            <a:extLst>
              <a:ext uri="{FF2B5EF4-FFF2-40B4-BE49-F238E27FC236}">
                <a16:creationId xmlns:a16="http://schemas.microsoft.com/office/drawing/2014/main" id="{A38251CE-0F08-17CE-DA5B-BFF34BCC83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6087" y="0"/>
            <a:ext cx="959982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671124"/>
      </p:ext>
    </p:extLst>
  </p:cSld>
  <p:clrMapOvr>
    <a:masterClrMapping/>
  </p:clrMapOvr>
</p:sld>
</file>

<file path=ppt/theme/theme1.xml><?xml version="1.0" encoding="utf-8"?>
<a:theme xmlns:a="http://schemas.openxmlformats.org/drawingml/2006/main" name="Faseta">
  <a:themeElements>
    <a:clrScheme name="Faset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set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s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Motiv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A5F6BC2463CB74F934B95D1CB51D07A" ma:contentTypeVersion="12" ma:contentTypeDescription="Vytvoří nový dokument" ma:contentTypeScope="" ma:versionID="1138c7fabdcca6ebaefeedb8d2b53bef">
  <xsd:schema xmlns:xsd="http://www.w3.org/2001/XMLSchema" xmlns:xs="http://www.w3.org/2001/XMLSchema" xmlns:p="http://schemas.microsoft.com/office/2006/metadata/properties" xmlns:ns2="924aed48-48ee-493b-a199-e3b06e966ec3" xmlns:ns3="d12671fc-1c07-45ea-bbea-44c9b49f94d0" targetNamespace="http://schemas.microsoft.com/office/2006/metadata/properties" ma:root="true" ma:fieldsID="6fbf7e0a755e0afab0bfc22bc9d05fdf" ns2:_="" ns3:_="">
    <xsd:import namespace="924aed48-48ee-493b-a199-e3b06e966ec3"/>
    <xsd:import namespace="d12671fc-1c07-45ea-bbea-44c9b49f94d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4aed48-48ee-493b-a199-e3b06e966e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Značky obrázků" ma:readOnly="false" ma:fieldId="{5cf76f15-5ced-4ddc-b409-7134ff3c332f}" ma:taxonomyMulti="true" ma:sspId="655dc0b0-28f5-4896-9c77-88b76e1b7d0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19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2671fc-1c07-45ea-bbea-44c9b49f94d0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fc0a15b7-bd38-4e42-8c52-4f1c2a7db28e}" ma:internalName="TaxCatchAll" ma:showField="CatchAllData" ma:web="d12671fc-1c07-45ea-bbea-44c9b49f94d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24aed48-48ee-493b-a199-e3b06e966ec3">
      <Terms xmlns="http://schemas.microsoft.com/office/infopath/2007/PartnerControls"/>
    </lcf76f155ced4ddcb4097134ff3c332f>
    <TaxCatchAll xmlns="d12671fc-1c07-45ea-bbea-44c9b49f94d0" xsi:nil="true"/>
  </documentManagement>
</p:properties>
</file>

<file path=customXml/itemProps1.xml><?xml version="1.0" encoding="utf-8"?>
<ds:datastoreItem xmlns:ds="http://schemas.openxmlformats.org/officeDocument/2006/customXml" ds:itemID="{D48C51D6-2F43-4CD0-8E32-A8EC1F023FC4}"/>
</file>

<file path=customXml/itemProps2.xml><?xml version="1.0" encoding="utf-8"?>
<ds:datastoreItem xmlns:ds="http://schemas.openxmlformats.org/officeDocument/2006/customXml" ds:itemID="{E6965C32-D847-4481-9FF3-9FCA57760275}"/>
</file>

<file path=customXml/itemProps3.xml><?xml version="1.0" encoding="utf-8"?>
<ds:datastoreItem xmlns:ds="http://schemas.openxmlformats.org/officeDocument/2006/customXml" ds:itemID="{1424128D-83B4-4DC2-B8C1-E041C79C51FA}"/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3109</TotalTime>
  <Words>2889</Words>
  <Application>Microsoft Office PowerPoint</Application>
  <PresentationFormat>Širokoúhlá obrazovka</PresentationFormat>
  <Paragraphs>395</Paragraphs>
  <Slides>28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6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28</vt:i4>
      </vt:variant>
    </vt:vector>
  </HeadingPairs>
  <TitlesOfParts>
    <vt:vector size="35" baseType="lpstr">
      <vt:lpstr>Arial</vt:lpstr>
      <vt:lpstr>Symbol</vt:lpstr>
      <vt:lpstr>Trebuchet MS</vt:lpstr>
      <vt:lpstr>Wingdings</vt:lpstr>
      <vt:lpstr>Wingdings 2</vt:lpstr>
      <vt:lpstr>Wingdings 3</vt:lpstr>
      <vt:lpstr>Faseta</vt:lpstr>
      <vt:lpstr>VYHODNOCENÍ VLIVŮ ÚP HL. M. PRAHY (METROPOLITNÍ PLÁN) NA UDRŽITELNÝ ROZVOJ ÚZEMÍ k opakovanému veřejnému projednání  Kumulativní a synergické vlivy Ukazatele pro sledování vlivu MPP na životní prostředí Požadavky na rozhodování z hlediska minimalizace negativních vlivů na ŽP    </vt:lpstr>
      <vt:lpstr>Prezentace aplikace PowerPoint</vt:lpstr>
      <vt:lpstr>VYHODNOCENÍ VLIVŮ ÚP HL. M. PRAHY (METROPOLITNÍ PLÁN) NA UDRŽITELNÝ ROZVOJ ÚZEMÍ k opakovanému veřejnému projednání  I. Kumulativní a synergické vlivy    </vt:lpstr>
      <vt:lpstr>SEA – Podklad pro posouzení K+S vlivů Složková analýza </vt:lpstr>
      <vt:lpstr>Prezentace aplikace PowerPoint</vt:lpstr>
      <vt:lpstr>Vzájemné vztahy složek životního prostředí při posuzování K+S vlivů</vt:lpstr>
      <vt:lpstr>SEA – Podklad pro vyhodnocení K+S vlivů (Prostorová analýza)</vt:lpstr>
      <vt:lpstr>SEA – Podklad pro posouzení K+S vlivů Výsledky složkové + prostorové analýzy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VYHODNOCENÍ VLIVŮ ÚP HL. M. PRAHY (METROPOLITNÍ PLÁN) NA UDRŽITELNÝ ROZVOJ ÚZEMÍ k opakovanému veřejnému projednání  II. Ukazatele pro sledování vlivu MPP na životní prostředí  </vt:lpstr>
      <vt:lpstr>VYHODNOCENÍ VLIVŮ ÚP HL. M. PRAHY (METROPOLITNÍ PLÁN) NA UDRŽITELNÝ ROZVOJ ÚZEMÍ k opakovanému veřejnému projednání   III. Požadavky na rozhodování z hlediska minimalizace negativních vlivů  na životní prostředí    </vt:lpstr>
      <vt:lpstr>III. Požadavky na rozhodování z hlediska minimalizace negativních vlivů  na životní prostředí zapracované do návrhu MPP    </vt:lpstr>
      <vt:lpstr>III. Požadavky na rozhodování z hlediska minimalizace negativních vlivů  na životní prostředí (platné)    </vt:lpstr>
      <vt:lpstr>Děkuji za pozornost </vt:lpstr>
    </vt:vector>
  </TitlesOfParts>
  <Company>Atelier T-Plan s.r.o.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Aktualizace č. 1 ZÚR Karlovarského kraje  k projednání dle § 37 stavebního zákona</dc:title>
  <dc:creator>krajicek</dc:creator>
  <cp:lastModifiedBy>Libor Krajíček</cp:lastModifiedBy>
  <cp:revision>180</cp:revision>
  <cp:lastPrinted>1601-01-01T00:00:00Z</cp:lastPrinted>
  <dcterms:created xsi:type="dcterms:W3CDTF">2015-05-29T14:50:58Z</dcterms:created>
  <dcterms:modified xsi:type="dcterms:W3CDTF">2025-11-18T18:43:37Z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0x0101003A5F6BC2463CB74F934B95D1CB51D07A</vt:lpwstr>
  </property>
</Properties>
</file>